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1" r:id="rId2"/>
  </p:sldMasterIdLst>
  <p:notesMasterIdLst>
    <p:notesMasterId r:id="rId18"/>
  </p:notesMasterIdLst>
  <p:handoutMasterIdLst>
    <p:handoutMasterId r:id="rId19"/>
  </p:handoutMasterIdLst>
  <p:sldIdLst>
    <p:sldId id="256" r:id="rId3"/>
    <p:sldId id="628" r:id="rId4"/>
    <p:sldId id="629" r:id="rId5"/>
    <p:sldId id="630" r:id="rId6"/>
    <p:sldId id="632" r:id="rId7"/>
    <p:sldId id="634" r:id="rId8"/>
    <p:sldId id="633" r:id="rId9"/>
    <p:sldId id="588" r:id="rId10"/>
    <p:sldId id="568" r:id="rId11"/>
    <p:sldId id="507" r:id="rId12"/>
    <p:sldId id="593" r:id="rId13"/>
    <p:sldId id="587" r:id="rId14"/>
    <p:sldId id="622" r:id="rId15"/>
    <p:sldId id="627" r:id="rId16"/>
    <p:sldId id="62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15" autoAdjust="0"/>
    <p:restoredTop sz="95084"/>
  </p:normalViewPr>
  <p:slideViewPr>
    <p:cSldViewPr snapToGrid="0">
      <p:cViewPr varScale="1">
        <p:scale>
          <a:sx n="86" d="100"/>
          <a:sy n="86" d="100"/>
        </p:scale>
        <p:origin x="224" y="872"/>
      </p:cViewPr>
      <p:guideLst/>
    </p:cSldViewPr>
  </p:slideViewPr>
  <p:notesTextViewPr>
    <p:cViewPr>
      <p:scale>
        <a:sx n="1" d="1"/>
        <a:sy n="1" d="1"/>
      </p:scale>
      <p:origin x="0" y="0"/>
    </p:cViewPr>
  </p:notesTextViewPr>
  <p:notesViewPr>
    <p:cSldViewPr snapToGrid="0">
      <p:cViewPr varScale="1">
        <p:scale>
          <a:sx n="45" d="100"/>
          <a:sy n="45" d="100"/>
        </p:scale>
        <p:origin x="2478" y="3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97F6CE-C9BA-5B44-AF0F-C73B1C17650F}" type="datetime1">
              <a:rPr lang="en-US" smtClean="0"/>
              <a:t>1/18/21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6EE66DE-DB1C-43AA-B4F1-B9CA616C3851}" type="slidenum">
              <a:rPr lang="en-GB" smtClean="0"/>
              <a:t>‹#›</a:t>
            </a:fld>
            <a:endParaRPr lang="en-GB"/>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265" y="8685213"/>
            <a:ext cx="582535" cy="4587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0103906"/>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28.tiff>
</file>

<file path=ppt/media/image3.png>
</file>

<file path=ppt/media/image4.png>
</file>

<file path=ppt/media/image40.png>
</file>

<file path=ppt/media/image41.png>
</file>

<file path=ppt/media/image44.png>
</file>

<file path=ppt/media/image50.png>
</file>

<file path=ppt/media/image60.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D4A26-E586-E648-884B-C9B1EA03133F}" type="datetime1">
              <a:rPr lang="en-US" smtClean="0"/>
              <a:t>1/18/21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3F1CD-332F-48CC-8A24-9D0A5CE7D91D}" type="slidenum">
              <a:rPr lang="en-GB" smtClean="0"/>
              <a:t>‹#›</a:t>
            </a:fld>
            <a:endParaRPr lang="en-GB"/>
          </a:p>
        </p:txBody>
      </p:sp>
    </p:spTree>
    <p:extLst>
      <p:ext uri="{BB962C8B-B14F-4D97-AF65-F5344CB8AC3E}">
        <p14:creationId xmlns:p14="http://schemas.microsoft.com/office/powerpoint/2010/main" val="809250304"/>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33D9703A-F6B0-E34C-B7F9-5A8864FF4F07}" type="datetime1">
              <a:rPr lang="en-US" smtClean="0"/>
              <a:t>1/18/21</a:t>
            </a:fld>
            <a:endParaRPr lang="en-GB"/>
          </a:p>
        </p:txBody>
      </p:sp>
      <p:sp>
        <p:nvSpPr>
          <p:cNvPr id="5" name="Slide Number Placeholder 4"/>
          <p:cNvSpPr>
            <a:spLocks noGrp="1"/>
          </p:cNvSpPr>
          <p:nvPr>
            <p:ph type="sldNum" sz="quarter" idx="11"/>
          </p:nvPr>
        </p:nvSpPr>
        <p:spPr/>
        <p:txBody>
          <a:bodyPr/>
          <a:lstStyle/>
          <a:p>
            <a:fld id="{5033F1CD-332F-48CC-8A24-9D0A5CE7D91D}" type="slidenum">
              <a:rPr lang="en-GB" smtClean="0"/>
              <a:t>1</a:t>
            </a:fld>
            <a:endParaRPr lang="en-GB"/>
          </a:p>
        </p:txBody>
      </p:sp>
    </p:spTree>
    <p:extLst>
      <p:ext uri="{BB962C8B-B14F-4D97-AF65-F5344CB8AC3E}">
        <p14:creationId xmlns:p14="http://schemas.microsoft.com/office/powerpoint/2010/main" val="4209344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GB"/>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DC51A3BE-CA11-4547-A39A-766971096B34}" type="datetime1">
              <a:rPr lang="en-US" smtClean="0"/>
              <a:t>1/18/21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2B2CF9A-A7BF-1245-99D9-4054301C36E0}" type="datetime1">
              <a:rPr lang="en-US" smtClean="0"/>
              <a:t>1/18/21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88F3968-5050-1740-9AB7-A06844E87E5F}" type="datetime1">
              <a:rPr lang="en-US" smtClean="0"/>
              <a:t>1/18/21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A19A844-E33A-B644-A0FB-7455E93D924C}" type="datetime1">
              <a:rPr lang="en-US" smtClean="0"/>
              <a:t>1/18/21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6102516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F61E92BF-DA59-B546-88AE-9835521A3798}" type="datetime1">
              <a:rPr lang="en-US" smtClean="0"/>
              <a:t>1/18/21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033997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1C78CAC-926A-EF4D-9608-460C3A301243}" type="datetime1">
              <a:rPr lang="en-US" smtClean="0"/>
              <a:t>1/18/21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3216899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2675A6D-6B9B-6546-A3DC-004E809EED54}" type="datetime1">
              <a:rPr lang="en-US" smtClean="0"/>
              <a:t>1/18/21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2278732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5D89806-B328-B147-9EC9-15D0307996ED}" type="datetime1">
              <a:rPr lang="en-US" smtClean="0"/>
              <a:t>1/18/21</a:t>
            </a:fld>
            <a:endParaRPr lang="en-GB"/>
          </a:p>
        </p:txBody>
      </p:sp>
      <p:sp>
        <p:nvSpPr>
          <p:cNvPr id="8" name="Footer Placeholder 7"/>
          <p:cNvSpPr>
            <a:spLocks noGrp="1"/>
          </p:cNvSpPr>
          <p:nvPr>
            <p:ph type="ftr" sz="quarter" idx="11"/>
          </p:nvPr>
        </p:nvSpPr>
        <p:spPr/>
        <p:txBody>
          <a:bodyPr/>
          <a:lstStyle/>
          <a:p>
            <a:r>
              <a:rPr lang="fi-FI"/>
              <a:t>NTUA G. Bakas</a:t>
            </a:r>
            <a:endParaRPr lang="en-GB"/>
          </a:p>
        </p:txBody>
      </p:sp>
      <p:sp>
        <p:nvSpPr>
          <p:cNvPr id="9" name="Slide Number Placeholder 8"/>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058739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02FE0D6-14B8-A94B-B441-7BA984189CE2}" type="datetime1">
              <a:rPr lang="en-US" smtClean="0"/>
              <a:t>1/18/21</a:t>
            </a:fld>
            <a:endParaRPr lang="en-GB"/>
          </a:p>
        </p:txBody>
      </p:sp>
      <p:sp>
        <p:nvSpPr>
          <p:cNvPr id="4" name="Footer Placeholder 3"/>
          <p:cNvSpPr>
            <a:spLocks noGrp="1"/>
          </p:cNvSpPr>
          <p:nvPr>
            <p:ph type="ftr" sz="quarter" idx="11"/>
          </p:nvPr>
        </p:nvSpPr>
        <p:spPr/>
        <p:txBody>
          <a:bodyPr/>
          <a:lstStyle/>
          <a:p>
            <a:r>
              <a:rPr lang="fi-FI"/>
              <a:t>NTUA G. Bakas</a:t>
            </a:r>
            <a:endParaRPr lang="en-GB"/>
          </a:p>
        </p:txBody>
      </p:sp>
      <p:sp>
        <p:nvSpPr>
          <p:cNvPr id="5" name="Slide Number Placeholder 4"/>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40024844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294EA8-7AEB-3247-9A81-8483D03B0462}" type="datetime1">
              <a:rPr lang="en-US" smtClean="0"/>
              <a:t>1/18/21</a:t>
            </a:fld>
            <a:endParaRPr lang="en-GB"/>
          </a:p>
        </p:txBody>
      </p:sp>
      <p:sp>
        <p:nvSpPr>
          <p:cNvPr id="3" name="Footer Placeholder 2"/>
          <p:cNvSpPr>
            <a:spLocks noGrp="1"/>
          </p:cNvSpPr>
          <p:nvPr>
            <p:ph type="ftr" sz="quarter" idx="11"/>
          </p:nvPr>
        </p:nvSpPr>
        <p:spPr/>
        <p:txBody>
          <a:bodyPr/>
          <a:lstStyle/>
          <a:p>
            <a:r>
              <a:rPr lang="fi-FI"/>
              <a:t>NTUA G. Bakas</a:t>
            </a:r>
            <a:endParaRPr lang="en-GB"/>
          </a:p>
        </p:txBody>
      </p:sp>
      <p:sp>
        <p:nvSpPr>
          <p:cNvPr id="4" name="Slide Number Placeholder 3"/>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73663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72E9315-386E-6846-8498-4330F1BBFC0A}" type="datetime1">
              <a:rPr lang="en-US" smtClean="0"/>
              <a:t>1/18/21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9537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89856" y="1289956"/>
            <a:ext cx="11185074" cy="493122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E394EB9-E681-C34A-89D4-D81E4C62EA5B}" type="datetime1">
              <a:rPr lang="en-US" smtClean="0"/>
              <a:t>1/18/21</a:t>
            </a:fld>
            <a:endParaRPr lang="en-US" dirty="0"/>
          </a:p>
        </p:txBody>
      </p:sp>
      <p:sp>
        <p:nvSpPr>
          <p:cNvPr id="9" name="Footer Placeholder 8"/>
          <p:cNvSpPr>
            <a:spLocks noGrp="1"/>
          </p:cNvSpPr>
          <p:nvPr>
            <p:ph type="ftr" sz="quarter" idx="11"/>
          </p:nvPr>
        </p:nvSpPr>
        <p:spPr/>
        <p:txBody>
          <a:bodyPr/>
          <a:lstStyle/>
          <a:p>
            <a:r>
              <a:rPr lang="fi-FI"/>
              <a:t>NTUA G. Bakas</a:t>
            </a:r>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
        <p:nvSpPr>
          <p:cNvPr id="11" name="Title 10"/>
          <p:cNvSpPr>
            <a:spLocks noGrp="1"/>
          </p:cNvSpPr>
          <p:nvPr>
            <p:ph type="title"/>
          </p:nvPr>
        </p:nvSpPr>
        <p:spPr>
          <a:xfrm>
            <a:off x="489856" y="-1"/>
            <a:ext cx="8882743" cy="1289957"/>
          </a:xfrm>
        </p:spPr>
        <p:txBody>
          <a:bodyPr/>
          <a:lstStyle/>
          <a:p>
            <a:r>
              <a:rPr lang="en-GB"/>
              <a:t>Click to edit Master title style</a:t>
            </a:r>
            <a:endParaRPr lang="en-GB"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20BF5D-E794-2B42-91EC-2A3B4450069D}" type="datetime1">
              <a:rPr lang="en-US" smtClean="0"/>
              <a:t>1/18/21</a:t>
            </a:fld>
            <a:endParaRPr lang="en-GB"/>
          </a:p>
        </p:txBody>
      </p:sp>
      <p:sp>
        <p:nvSpPr>
          <p:cNvPr id="6" name="Footer Placeholder 5"/>
          <p:cNvSpPr>
            <a:spLocks noGrp="1"/>
          </p:cNvSpPr>
          <p:nvPr>
            <p:ph type="ftr" sz="quarter" idx="11"/>
          </p:nvPr>
        </p:nvSpPr>
        <p:spPr/>
        <p:txBody>
          <a:bodyPr/>
          <a:lstStyle/>
          <a:p>
            <a:r>
              <a:rPr lang="fi-FI"/>
              <a:t>NTUA G. Bakas</a:t>
            </a:r>
            <a:endParaRPr lang="en-GB"/>
          </a:p>
        </p:txBody>
      </p:sp>
      <p:sp>
        <p:nvSpPr>
          <p:cNvPr id="7" name="Slide Number Placeholder 6"/>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19617106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A4C039E-7082-7D42-AA91-9FF3EF6ADB5B}" type="datetime1">
              <a:rPr lang="en-US" smtClean="0"/>
              <a:t>1/18/21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9125160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817B3FE-3894-A848-8D78-14007FB2FF94}" type="datetime1">
              <a:rPr lang="en-US" smtClean="0"/>
              <a:t>1/18/21</a:t>
            </a:fld>
            <a:endParaRPr lang="en-GB"/>
          </a:p>
        </p:txBody>
      </p:sp>
      <p:sp>
        <p:nvSpPr>
          <p:cNvPr id="5" name="Footer Placeholder 4"/>
          <p:cNvSpPr>
            <a:spLocks noGrp="1"/>
          </p:cNvSpPr>
          <p:nvPr>
            <p:ph type="ftr" sz="quarter" idx="11"/>
          </p:nvPr>
        </p:nvSpPr>
        <p:spPr/>
        <p:txBody>
          <a:bodyPr/>
          <a:lstStyle/>
          <a:p>
            <a:r>
              <a:rPr lang="fi-FI"/>
              <a:t>NTUA G. Bakas</a:t>
            </a:r>
            <a:endParaRPr lang="en-GB"/>
          </a:p>
        </p:txBody>
      </p:sp>
      <p:sp>
        <p:nvSpPr>
          <p:cNvPr id="6" name="Slide Number Placeholder 5"/>
          <p:cNvSpPr>
            <a:spLocks noGrp="1"/>
          </p:cNvSpPr>
          <p:nvPr>
            <p:ph type="sldNum" sz="quarter" idx="12"/>
          </p:nvPr>
        </p:nvSpPr>
        <p:spPr/>
        <p:txBody>
          <a:bodyPr/>
          <a:lstStyle/>
          <a:p>
            <a:fld id="{61BB5D5E-B83D-4048-87A4-9B83BCBFD02A}" type="slidenum">
              <a:rPr lang="en-GB" smtClean="0"/>
              <a:t>‹#›</a:t>
            </a:fld>
            <a:endParaRPr lang="en-GB"/>
          </a:p>
        </p:txBody>
      </p:sp>
    </p:spTree>
    <p:extLst>
      <p:ext uri="{BB962C8B-B14F-4D97-AF65-F5344CB8AC3E}">
        <p14:creationId xmlns:p14="http://schemas.microsoft.com/office/powerpoint/2010/main" val="3500584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DEEC64B-3E48-2F44-A6A9-A1C06A2C021E}" type="datetime1">
              <a:rPr lang="en-US" smtClean="0"/>
              <a:t>1/18/21</a:t>
            </a:fld>
            <a:endParaRPr lang="en-US" dirty="0"/>
          </a:p>
        </p:txBody>
      </p:sp>
      <p:sp>
        <p:nvSpPr>
          <p:cNvPr id="5" name="Footer Placeholder 4"/>
          <p:cNvSpPr>
            <a:spLocks noGrp="1"/>
          </p:cNvSpPr>
          <p:nvPr>
            <p:ph type="ftr" sz="quarter" idx="11"/>
          </p:nvPr>
        </p:nvSpPr>
        <p:spPr/>
        <p:txBody>
          <a:bodyPr/>
          <a:lstStyle/>
          <a:p>
            <a:r>
              <a:rPr lang="fi-FI"/>
              <a:t>NTUA G. Bakas</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3265" y="0"/>
            <a:ext cx="9548949" cy="1255043"/>
          </a:xfrm>
        </p:spPr>
        <p:txBody>
          <a:bodyPr/>
          <a:lstStyle/>
          <a:p>
            <a:r>
              <a:rPr lang="en-GB"/>
              <a:t>Click to edit Master title style</a:t>
            </a:r>
            <a:endParaRPr lang="en-US" dirty="0"/>
          </a:p>
        </p:txBody>
      </p:sp>
      <p:sp>
        <p:nvSpPr>
          <p:cNvPr id="3" name="Content Placeholder 2"/>
          <p:cNvSpPr>
            <a:spLocks noGrp="1"/>
          </p:cNvSpPr>
          <p:nvPr>
            <p:ph sz="half" idx="1"/>
          </p:nvPr>
        </p:nvSpPr>
        <p:spPr>
          <a:xfrm>
            <a:off x="3264" y="1428330"/>
            <a:ext cx="6054635"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097586" y="1428329"/>
            <a:ext cx="6094413" cy="485816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1E195D8-183A-7F4D-8D17-8ADC90214B8A}" type="datetime1">
              <a:rPr lang="en-US" smtClean="0"/>
              <a:t>1/18/21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0" y="27154"/>
            <a:ext cx="9454243" cy="1148503"/>
          </a:xfrm>
        </p:spPr>
        <p:txBody>
          <a:bodyPr/>
          <a:lstStyle/>
          <a:p>
            <a:r>
              <a:rPr lang="en-GB"/>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DD0A991-48AE-1D43-8113-23F8EAF6681B}" type="datetime1">
              <a:rPr lang="en-US" smtClean="0"/>
              <a:t>1/18/21</a:t>
            </a:fld>
            <a:endParaRPr lang="en-US" dirty="0"/>
          </a:p>
        </p:txBody>
      </p:sp>
      <p:sp>
        <p:nvSpPr>
          <p:cNvPr id="8" name="Footer Placeholder 7"/>
          <p:cNvSpPr>
            <a:spLocks noGrp="1"/>
          </p:cNvSpPr>
          <p:nvPr>
            <p:ph type="ftr" sz="quarter" idx="11"/>
          </p:nvPr>
        </p:nvSpPr>
        <p:spPr/>
        <p:txBody>
          <a:body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DC12579A-EC7F-EB4A-BC5C-80733D051D29}" type="datetime1">
              <a:rPr lang="en-US" smtClean="0"/>
              <a:t>1/18/21</a:t>
            </a:fld>
            <a:endParaRPr lang="en-US" dirty="0"/>
          </a:p>
        </p:txBody>
      </p:sp>
      <p:sp>
        <p:nvSpPr>
          <p:cNvPr id="4" name="Footer Placeholder 3"/>
          <p:cNvSpPr>
            <a:spLocks noGrp="1"/>
          </p:cNvSpPr>
          <p:nvPr>
            <p:ph type="ftr" sz="quarter" idx="11"/>
          </p:nvPr>
        </p:nvSpPr>
        <p:spPr/>
        <p:txBody>
          <a:bodyPr/>
          <a:lstStyle/>
          <a:p>
            <a:r>
              <a:rPr lang="fi-FI"/>
              <a:t>NTUA G. Bakas</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69454CD-6DAB-7942-9B1D-8F3E2B882464}" type="datetime1">
              <a:rPr lang="en-US" smtClean="0"/>
              <a:t>1/18/21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fi-FI"/>
              <a:t>NTUA G. Bakas</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12483" y="5366222"/>
            <a:ext cx="825539" cy="801242"/>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87284"/>
            <a:ext cx="3200400" cy="1121030"/>
          </a:xfrm>
        </p:spPr>
        <p:txBody>
          <a:bodyPr anchor="b">
            <a:normAutofit/>
          </a:bodyPr>
          <a:lstStyle>
            <a:lvl1pPr>
              <a:defRPr sz="3600" b="0">
                <a:solidFill>
                  <a:srgbClr val="FFFFFF"/>
                </a:solidFill>
              </a:defRPr>
            </a:lvl1pPr>
          </a:lstStyle>
          <a:p>
            <a:r>
              <a:rPr lang="en-GB"/>
              <a:t>Click to edit Master title style</a:t>
            </a:r>
            <a:endParaRPr lang="en-US" dirty="0"/>
          </a:p>
        </p:txBody>
      </p:sp>
      <p:sp>
        <p:nvSpPr>
          <p:cNvPr id="3" name="Content Placeholder 2"/>
          <p:cNvSpPr>
            <a:spLocks noGrp="1"/>
          </p:cNvSpPr>
          <p:nvPr>
            <p:ph idx="1"/>
          </p:nvPr>
        </p:nvSpPr>
        <p:spPr>
          <a:xfrm>
            <a:off x="4278086" y="87284"/>
            <a:ext cx="7727196" cy="62179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57200" y="1420586"/>
            <a:ext cx="3200400" cy="4884618"/>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D2CAD36-D42B-D445-A707-AA59905C7768}" type="datetime1">
              <a:rPr lang="en-US" smtClean="0"/>
              <a:t>1/18/21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fi-FI"/>
              <a:t>NTUA G. Bakas</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D1D63B8-BB32-E649-92D4-94351543394C}" type="datetime1">
              <a:rPr lang="en-US" smtClean="0"/>
              <a:t>1/18/21</a:t>
            </a:fld>
            <a:endParaRPr lang="en-US" dirty="0"/>
          </a:p>
        </p:txBody>
      </p:sp>
      <p:sp>
        <p:nvSpPr>
          <p:cNvPr id="6" name="Footer Placeholder 5"/>
          <p:cNvSpPr>
            <a:spLocks noGrp="1"/>
          </p:cNvSpPr>
          <p:nvPr>
            <p:ph type="ftr" sz="quarter" idx="11"/>
          </p:nvPr>
        </p:nvSpPr>
        <p:spPr/>
        <p:txBody>
          <a:bodyPr/>
          <a:lstStyle/>
          <a:p>
            <a:r>
              <a:rPr lang="fi-FI"/>
              <a:t>NTUA G. Bakas</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3895" y="32658"/>
            <a:ext cx="8161019" cy="1028700"/>
          </a:xfrm>
          <a:prstGeom prst="rect">
            <a:avLst/>
          </a:prstGeom>
        </p:spPr>
        <p:txBody>
          <a:bodyPr vert="horz" lIns="91440" tIns="45720" rIns="91440" bIns="45720" rtlCol="0" anchor="b">
            <a:normAutofit/>
          </a:bodyPr>
          <a:lstStyle/>
          <a:p>
            <a:r>
              <a:rPr lang="en-GB"/>
              <a:t>Click to edit Master title style</a:t>
            </a:r>
            <a:endParaRPr lang="en-US" dirty="0"/>
          </a:p>
        </p:txBody>
      </p:sp>
      <p:sp>
        <p:nvSpPr>
          <p:cNvPr id="3" name="Text Placeholder 2"/>
          <p:cNvSpPr>
            <a:spLocks noGrp="1"/>
          </p:cNvSpPr>
          <p:nvPr>
            <p:ph type="body" idx="1"/>
          </p:nvPr>
        </p:nvSpPr>
        <p:spPr>
          <a:xfrm>
            <a:off x="111160" y="1443930"/>
            <a:ext cx="11939326" cy="4857296"/>
          </a:xfrm>
          <a:prstGeom prst="rect">
            <a:avLst/>
          </a:prstGeom>
        </p:spPr>
        <p:txBody>
          <a:bodyPr vert="horz" lIns="0" tIns="45720" rIns="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D02AE22-A9EA-FE42-BAB8-AD1D7606FF2E}" type="datetime1">
              <a:rPr lang="en-US" smtClean="0"/>
              <a:t>1/18/21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fi-FI"/>
              <a:t>NTUA G. Bakas</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flipV="1">
            <a:off x="555171" y="1273629"/>
            <a:ext cx="10657312" cy="16328"/>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212483" y="5499984"/>
            <a:ext cx="825539" cy="80124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141388"/>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A731C-B4EF-644F-8FDB-2EBA3EC9415A}" type="datetime1">
              <a:rPr lang="en-US" smtClean="0"/>
              <a:t>1/18/21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i-FI"/>
              <a:t>NTUA G. Bakas</a:t>
            </a:r>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BB5D5E-B83D-4048-87A4-9B83BCBFD02A}" type="slidenum">
              <a:rPr lang="en-GB" smtClean="0"/>
              <a:t>‹#›</a:t>
            </a:fld>
            <a:endParaRPr lang="en-GB"/>
          </a:p>
        </p:txBody>
      </p:sp>
    </p:spTree>
    <p:extLst>
      <p:ext uri="{BB962C8B-B14F-4D97-AF65-F5344CB8AC3E}">
        <p14:creationId xmlns:p14="http://schemas.microsoft.com/office/powerpoint/2010/main" val="341972939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1.png"/><Relationship Id="rId1" Type="http://schemas.openxmlformats.org/officeDocument/2006/relationships/slideLayout" Target="../slideLayouts/slideLayout7.xml"/><Relationship Id="rId4" Type="http://schemas.openxmlformats.org/officeDocument/2006/relationships/image" Target="../media/image60.png"/></Relationships>
</file>

<file path=ppt/slides/_rels/slide1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7.xml"/><Relationship Id="rId5" Type="http://schemas.openxmlformats.org/officeDocument/2006/relationships/image" Target="../media/image28.tiff"/><Relationship Id="rId4" Type="http://schemas.openxmlformats.org/officeDocument/2006/relationships/image" Target="../media/image27.emf"/></Relationships>
</file>

<file path=ppt/slides/_rels/slide1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1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7.xml"/><Relationship Id="rId4" Type="http://schemas.openxmlformats.org/officeDocument/2006/relationships/image" Target="../media/image34.emf"/></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image" Target="../media/image7.emf"/></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7.xml"/><Relationship Id="rId5" Type="http://schemas.openxmlformats.org/officeDocument/2006/relationships/image" Target="../media/image16.emf"/><Relationship Id="rId4" Type="http://schemas.openxmlformats.org/officeDocument/2006/relationships/image" Target="../media/image15.emf"/></Relationships>
</file>

<file path=ppt/slides/_rels/slide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 Id="rId5" Type="http://schemas.openxmlformats.org/officeDocument/2006/relationships/image" Target="../media/image20.emf"/><Relationship Id="rId4"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7.xml"/><Relationship Id="rId5" Type="http://schemas.openxmlformats.org/officeDocument/2006/relationships/image" Target="../media/image24.emf"/><Relationship Id="rId4" Type="http://schemas.openxmlformats.org/officeDocument/2006/relationships/image" Target="../media/image2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28600"/>
            <a:ext cx="10058400" cy="3015733"/>
          </a:xfrm>
        </p:spPr>
        <p:txBody>
          <a:bodyPr anchor="t">
            <a:noAutofit/>
          </a:bodyPr>
          <a:lstStyle/>
          <a:p>
            <a:pPr algn="ctr"/>
            <a:br>
              <a:rPr lang="en-US" sz="4400" dirty="0"/>
            </a:br>
            <a:r>
              <a:rPr lang="en-US" sz="4400" dirty="0"/>
              <a:t>HEP NTUA </a:t>
            </a:r>
            <a:br>
              <a:rPr lang="en-US" sz="4400" dirty="0"/>
            </a:br>
            <a:r>
              <a:rPr lang="en-US" sz="4400" dirty="0"/>
              <a:t>Weekly Report </a:t>
            </a:r>
            <a:br>
              <a:rPr lang="en-US" sz="4400" dirty="0"/>
            </a:br>
            <a:br>
              <a:rPr lang="en-US" sz="4400" dirty="0"/>
            </a:br>
            <a:r>
              <a:rPr lang="en-US" sz="4400" dirty="0"/>
              <a:t>18/1/2021</a:t>
            </a:r>
            <a:endParaRPr lang="en-GB" sz="44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3779" y="4589506"/>
            <a:ext cx="1083373" cy="102069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4393" y="4589506"/>
            <a:ext cx="1048465" cy="1048465"/>
          </a:xfrm>
          <a:prstGeom prst="rect">
            <a:avLst/>
          </a:prstGeom>
        </p:spPr>
      </p:pic>
      <p:sp>
        <p:nvSpPr>
          <p:cNvPr id="3" name="TextBox 2"/>
          <p:cNvSpPr txBox="1"/>
          <p:nvPr/>
        </p:nvSpPr>
        <p:spPr>
          <a:xfrm>
            <a:off x="1138645" y="3925902"/>
            <a:ext cx="9914709" cy="369332"/>
          </a:xfrm>
          <a:prstGeom prst="rect">
            <a:avLst/>
          </a:prstGeom>
          <a:noFill/>
        </p:spPr>
        <p:txBody>
          <a:bodyPr wrap="square" rtlCol="0">
            <a:spAutoFit/>
          </a:bodyPr>
          <a:lstStyle/>
          <a:p>
            <a:pPr algn="ctr"/>
            <a:r>
              <a:rPr lang="en-US" dirty="0"/>
              <a:t>George </a:t>
            </a:r>
            <a:r>
              <a:rPr lang="en-US" dirty="0" err="1"/>
              <a:t>Bakas</a:t>
            </a:r>
            <a:endParaRPr lang="en-US" dirty="0"/>
          </a:p>
        </p:txBody>
      </p:sp>
    </p:spTree>
    <p:extLst>
      <p:ext uri="{BB962C8B-B14F-4D97-AF65-F5344CB8AC3E}">
        <p14:creationId xmlns:p14="http://schemas.microsoft.com/office/powerpoint/2010/main" val="25870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6" name="TextBox 5">
            <a:extLst>
              <a:ext uri="{FF2B5EF4-FFF2-40B4-BE49-F238E27FC236}">
                <a16:creationId xmlns:a16="http://schemas.microsoft.com/office/drawing/2014/main" id="{1DDE6F7F-FC19-F840-A70E-C84BA99E0247}"/>
              </a:ext>
            </a:extLst>
          </p:cNvPr>
          <p:cNvSpPr txBox="1"/>
          <p:nvPr/>
        </p:nvSpPr>
        <p:spPr>
          <a:xfrm>
            <a:off x="2574438" y="65430"/>
            <a:ext cx="1990226" cy="430887"/>
          </a:xfrm>
          <a:prstGeom prst="rect">
            <a:avLst/>
          </a:prstGeom>
          <a:noFill/>
        </p:spPr>
        <p:txBody>
          <a:bodyPr wrap="square" rtlCol="0">
            <a:spAutoFit/>
          </a:bodyPr>
          <a:lstStyle/>
          <a:p>
            <a:r>
              <a:rPr lang="en-US" sz="2200" dirty="0">
                <a:solidFill>
                  <a:srgbClr val="00B050"/>
                </a:solidFill>
                <a:sym typeface="Wingdings" pitchFamily="2" charset="2"/>
              </a:rPr>
              <a:t>Signal Selection</a:t>
            </a:r>
          </a:p>
        </p:txBody>
      </p:sp>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10</a:t>
            </a:fld>
            <a:endParaRPr lang="en-US" dirty="0"/>
          </a:p>
        </p:txBody>
      </p:sp>
      <p:sp>
        <p:nvSpPr>
          <p:cNvPr id="24" name="Date Placeholder 23">
            <a:extLst>
              <a:ext uri="{FF2B5EF4-FFF2-40B4-BE49-F238E27FC236}">
                <a16:creationId xmlns:a16="http://schemas.microsoft.com/office/drawing/2014/main" id="{056D71EF-2E89-4043-8F92-90A4D46A3E69}"/>
              </a:ext>
            </a:extLst>
          </p:cNvPr>
          <p:cNvSpPr>
            <a:spLocks noGrp="1"/>
          </p:cNvSpPr>
          <p:nvPr>
            <p:ph type="dt" sz="half" idx="10"/>
          </p:nvPr>
        </p:nvSpPr>
        <p:spPr/>
        <p:txBody>
          <a:bodyPr/>
          <a:lstStyle/>
          <a:p>
            <a:fld id="{F7AFF6A5-F1FB-284A-BF72-2836D5A0B341}" type="datetime1">
              <a:rPr lang="en-US" smtClean="0"/>
              <a:t>1/18/21</a:t>
            </a:fld>
            <a:endParaRPr lang="en-US" dirty="0"/>
          </a:p>
        </p:txBody>
      </p:sp>
      <p:graphicFrame>
        <p:nvGraphicFramePr>
          <p:cNvPr id="4" name="Table 3">
            <a:extLst>
              <a:ext uri="{FF2B5EF4-FFF2-40B4-BE49-F238E27FC236}">
                <a16:creationId xmlns:a16="http://schemas.microsoft.com/office/drawing/2014/main" id="{9FB11E00-21A0-484F-B127-1B964919B378}"/>
              </a:ext>
            </a:extLst>
          </p:cNvPr>
          <p:cNvGraphicFramePr>
            <a:graphicFrameLocks noGrp="1"/>
          </p:cNvGraphicFramePr>
          <p:nvPr/>
        </p:nvGraphicFramePr>
        <p:xfrm>
          <a:off x="1348101" y="557850"/>
          <a:ext cx="4368118" cy="5455057"/>
        </p:xfrm>
        <a:graphic>
          <a:graphicData uri="http://schemas.openxmlformats.org/drawingml/2006/table">
            <a:tbl>
              <a:tblPr firstRow="1" bandRow="1">
                <a:tableStyleId>{46F890A9-2807-4EBB-B81D-B2AA78EC7F39}</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62602">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62602">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62602">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4073963215"/>
                  </a:ext>
                </a:extLst>
              </a:tr>
              <a:tr h="462602">
                <a:tc>
                  <a:txBody>
                    <a:bodyPr/>
                    <a:lstStyle/>
                    <a:p>
                      <a:pPr algn="ct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636792577"/>
                  </a:ext>
                </a:extLst>
              </a:tr>
              <a:tr h="581727">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62602">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581727">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58172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algn="ct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txBody>
                  <a:tcPr/>
                </a:tc>
                <a:extLst>
                  <a:ext uri="{0D108BD9-81ED-4DB2-BD59-A6C34878D82A}">
                    <a16:rowId xmlns:a16="http://schemas.microsoft.com/office/drawing/2014/main" val="1785673893"/>
                  </a:ext>
                </a:extLst>
              </a:tr>
              <a:tr h="581727">
                <a:tc>
                  <a:txBody>
                    <a:bodyPr/>
                    <a:lstStyle/>
                    <a:p>
                      <a:pPr algn="ctr"/>
                      <a:r>
                        <a:rPr lang="en-GR" dirty="0"/>
                        <a:t>B tagging (2 btagged jets)</a:t>
                      </a:r>
                    </a:p>
                  </a:txBody>
                  <a:tcPr/>
                </a:tc>
                <a:tc>
                  <a:txBody>
                    <a:bodyPr/>
                    <a:lstStyle/>
                    <a:p>
                      <a:pPr algn="ctr"/>
                      <a:r>
                        <a:rPr lang="en-GR" dirty="0"/>
                        <a:t>&gt;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81727">
                <a:tc>
                  <a:txBody>
                    <a:bodyPr/>
                    <a:lstStyle/>
                    <a:p>
                      <a:pPr algn="ctr"/>
                      <a:r>
                        <a:rPr lang="en-GR" dirty="0"/>
                        <a:t>Signal Trigger</a:t>
                      </a:r>
                    </a:p>
                  </a:txBody>
                  <a:tcPr/>
                </a:tc>
                <a:tc>
                  <a:txBody>
                    <a:bodyPr/>
                    <a:lstStyle/>
                    <a:p>
                      <a:pPr algn="ctr"/>
                      <a:endParaRPr lang="en-GR" dirty="0"/>
                    </a:p>
                  </a:txBody>
                  <a:tcPr/>
                </a:tc>
                <a:extLst>
                  <a:ext uri="{0D108BD9-81ED-4DB2-BD59-A6C34878D82A}">
                    <a16:rowId xmlns:a16="http://schemas.microsoft.com/office/drawing/2014/main" val="2405045937"/>
                  </a:ext>
                </a:extLst>
              </a:tr>
            </a:tbl>
          </a:graphicData>
        </a:graphic>
      </p:graphicFrame>
      <p:graphicFrame>
        <p:nvGraphicFramePr>
          <p:cNvPr id="10" name="Table 9">
            <a:extLst>
              <a:ext uri="{FF2B5EF4-FFF2-40B4-BE49-F238E27FC236}">
                <a16:creationId xmlns:a16="http://schemas.microsoft.com/office/drawing/2014/main" id="{DAB3EDC7-2C81-A141-8F2F-14CEB014A448}"/>
              </a:ext>
            </a:extLst>
          </p:cNvPr>
          <p:cNvGraphicFramePr>
            <a:graphicFrameLocks noGrp="1"/>
          </p:cNvGraphicFramePr>
          <p:nvPr/>
        </p:nvGraphicFramePr>
        <p:xfrm>
          <a:off x="6844365" y="557852"/>
          <a:ext cx="4368118" cy="5498871"/>
        </p:xfrm>
        <a:graphic>
          <a:graphicData uri="http://schemas.openxmlformats.org/drawingml/2006/table">
            <a:tbl>
              <a:tblPr firstRow="1" bandRow="1">
                <a:tableStyleId>{0660B408-B3CF-4A94-85FC-2B1E0A45F4A2}</a:tableStyleId>
              </a:tblPr>
              <a:tblGrid>
                <a:gridCol w="2184059">
                  <a:extLst>
                    <a:ext uri="{9D8B030D-6E8A-4147-A177-3AD203B41FA5}">
                      <a16:colId xmlns:a16="http://schemas.microsoft.com/office/drawing/2014/main" val="3731337435"/>
                    </a:ext>
                  </a:extLst>
                </a:gridCol>
                <a:gridCol w="2184059">
                  <a:extLst>
                    <a:ext uri="{9D8B030D-6E8A-4147-A177-3AD203B41FA5}">
                      <a16:colId xmlns:a16="http://schemas.microsoft.com/office/drawing/2014/main" val="3688698510"/>
                    </a:ext>
                  </a:extLst>
                </a:gridCol>
              </a:tblGrid>
              <a:tr h="430967">
                <a:tc>
                  <a:txBody>
                    <a:bodyPr/>
                    <a:lstStyle/>
                    <a:p>
                      <a:pPr algn="ctr"/>
                      <a:r>
                        <a:rPr lang="en-GR" dirty="0"/>
                        <a:t>Variables</a:t>
                      </a:r>
                    </a:p>
                  </a:txBody>
                  <a:tcPr/>
                </a:tc>
                <a:tc>
                  <a:txBody>
                    <a:bodyPr/>
                    <a:lstStyle/>
                    <a:p>
                      <a:pPr algn="ctr"/>
                      <a:r>
                        <a:rPr lang="en-GR" dirty="0"/>
                        <a:t>Selected Cut</a:t>
                      </a:r>
                    </a:p>
                  </a:txBody>
                  <a:tcPr/>
                </a:tc>
                <a:extLst>
                  <a:ext uri="{0D108BD9-81ED-4DB2-BD59-A6C34878D82A}">
                    <a16:rowId xmlns:a16="http://schemas.microsoft.com/office/drawing/2014/main" val="1233017762"/>
                  </a:ext>
                </a:extLst>
              </a:tr>
              <a:tr h="494428">
                <a:tc>
                  <a:txBody>
                    <a:bodyPr/>
                    <a:lstStyle/>
                    <a:p>
                      <a:pPr algn="ctr"/>
                      <a:r>
                        <a:rPr lang="en-GR" dirty="0"/>
                        <a:t>pT (both leading jets) </a:t>
                      </a:r>
                    </a:p>
                  </a:txBody>
                  <a:tcPr/>
                </a:tc>
                <a:tc>
                  <a:txBody>
                    <a:bodyPr/>
                    <a:lstStyle/>
                    <a:p>
                      <a:pPr algn="ctr"/>
                      <a:r>
                        <a:rPr lang="en-GR" dirty="0"/>
                        <a:t>&gt; 400 GeV</a:t>
                      </a:r>
                    </a:p>
                  </a:txBody>
                  <a:tcPr/>
                </a:tc>
                <a:extLst>
                  <a:ext uri="{0D108BD9-81ED-4DB2-BD59-A6C34878D82A}">
                    <a16:rowId xmlns:a16="http://schemas.microsoft.com/office/drawing/2014/main" val="1455770781"/>
                  </a:ext>
                </a:extLst>
              </a:tr>
              <a:tr h="430967">
                <a:tc>
                  <a:txBody>
                    <a:bodyPr/>
                    <a:lstStyle/>
                    <a:p>
                      <a:pPr algn="ctr"/>
                      <a:r>
                        <a:rPr lang="en-GR" dirty="0"/>
                        <a:t>Njets </a:t>
                      </a:r>
                    </a:p>
                  </a:txBody>
                  <a:tcPr/>
                </a:tc>
                <a:tc>
                  <a:txBody>
                    <a:bodyPr/>
                    <a:lstStyle/>
                    <a:p>
                      <a:pPr algn="ctr"/>
                      <a:r>
                        <a:rPr lang="en-GR" dirty="0"/>
                        <a:t>&gt; 1</a:t>
                      </a:r>
                    </a:p>
                  </a:txBody>
                  <a:tcPr/>
                </a:tc>
                <a:extLst>
                  <a:ext uri="{0D108BD9-81ED-4DB2-BD59-A6C34878D82A}">
                    <a16:rowId xmlns:a16="http://schemas.microsoft.com/office/drawing/2014/main" val="3320086472"/>
                  </a:ext>
                </a:extLst>
              </a:tr>
              <a:tr h="6057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N leptons</a:t>
                      </a:r>
                    </a:p>
                  </a:txBody>
                  <a:tcPr/>
                </a:tc>
                <a:tc>
                  <a:txBody>
                    <a:bodyPr/>
                    <a:lstStyle/>
                    <a:p>
                      <a:pPr algn="ctr"/>
                      <a:r>
                        <a:rPr lang="en-GR" dirty="0"/>
                        <a:t>= 0</a:t>
                      </a:r>
                    </a:p>
                  </a:txBody>
                  <a:tcPr/>
                </a:tc>
                <a:extLst>
                  <a:ext uri="{0D108BD9-81ED-4DB2-BD59-A6C34878D82A}">
                    <a16:rowId xmlns:a16="http://schemas.microsoft.com/office/drawing/2014/main" val="1978738799"/>
                  </a:ext>
                </a:extLst>
              </a:tr>
              <a:tr h="629126">
                <a:tc>
                  <a:txBody>
                    <a:bodyPr/>
                    <a:lstStyle/>
                    <a:p>
                      <a:pPr algn="ctr"/>
                      <a:r>
                        <a:rPr lang="en-GR" dirty="0"/>
                        <a:t>|eta| (both leading jets)</a:t>
                      </a:r>
                    </a:p>
                  </a:txBody>
                  <a:tcPr/>
                </a:tc>
                <a:tc>
                  <a:txBody>
                    <a:bodyPr/>
                    <a:lstStyle/>
                    <a:p>
                      <a:pPr algn="ctr"/>
                      <a:r>
                        <a:rPr lang="en-GR" dirty="0"/>
                        <a:t>&lt; 2.4</a:t>
                      </a:r>
                    </a:p>
                  </a:txBody>
                  <a:tcPr/>
                </a:tc>
                <a:extLst>
                  <a:ext uri="{0D108BD9-81ED-4DB2-BD59-A6C34878D82A}">
                    <a16:rowId xmlns:a16="http://schemas.microsoft.com/office/drawing/2014/main" val="2646382854"/>
                  </a:ext>
                </a:extLst>
              </a:tr>
              <a:tr h="430967">
                <a:tc>
                  <a:txBody>
                    <a:bodyPr/>
                    <a:lstStyle/>
                    <a:p>
                      <a:pPr algn="ctr"/>
                      <a:r>
                        <a:rPr lang="en-GR" dirty="0"/>
                        <a:t>mJJ</a:t>
                      </a:r>
                    </a:p>
                  </a:txBody>
                  <a:tcPr/>
                </a:tc>
                <a:tc>
                  <a:txBody>
                    <a:bodyPr/>
                    <a:lstStyle/>
                    <a:p>
                      <a:pPr algn="ctr"/>
                      <a:r>
                        <a:rPr lang="en-GR" dirty="0"/>
                        <a:t>&gt; 1000 GeV</a:t>
                      </a:r>
                    </a:p>
                  </a:txBody>
                  <a:tcPr/>
                </a:tc>
                <a:extLst>
                  <a:ext uri="{0D108BD9-81ED-4DB2-BD59-A6C34878D82A}">
                    <a16:rowId xmlns:a16="http://schemas.microsoft.com/office/drawing/2014/main" val="1717255047"/>
                  </a:ext>
                </a:extLst>
              </a:tr>
              <a:tr h="629126">
                <a:tc>
                  <a:txBody>
                    <a:bodyPr/>
                    <a:lstStyle/>
                    <a:p>
                      <a:pPr algn="ctr"/>
                      <a:r>
                        <a:rPr lang="en-GR" dirty="0"/>
                        <a:t>jetMassSoftDrop (only for fit)</a:t>
                      </a:r>
                    </a:p>
                  </a:txBody>
                  <a:tcPr/>
                </a:tc>
                <a:tc>
                  <a:txBody>
                    <a:bodyPr/>
                    <a:lstStyle/>
                    <a:p>
                      <a:pPr algn="ctr"/>
                      <a:r>
                        <a:rPr lang="en-GR" dirty="0"/>
                        <a:t>(50,300) GeV</a:t>
                      </a:r>
                    </a:p>
                  </a:txBody>
                  <a:tcPr/>
                </a:tc>
                <a:extLst>
                  <a:ext uri="{0D108BD9-81ED-4DB2-BD59-A6C34878D82A}">
                    <a16:rowId xmlns:a16="http://schemas.microsoft.com/office/drawing/2014/main" val="4172697806"/>
                  </a:ext>
                </a:extLst>
              </a:tr>
              <a:tr h="6291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dirty="0"/>
                        <a:t>T</a:t>
                      </a:r>
                      <a:r>
                        <a:rPr lang="en-GR" dirty="0"/>
                        <a:t>op Tagger</a:t>
                      </a:r>
                    </a:p>
                    <a:p>
                      <a:pPr algn="ctr"/>
                      <a:endParaRPr lang="en-GR"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R" dirty="0"/>
                        <a:t>&gt; </a:t>
                      </a:r>
                      <a:r>
                        <a:rPr lang="en-GR" dirty="0">
                          <a:solidFill>
                            <a:srgbClr val="00B0F0"/>
                          </a:solidFill>
                        </a:rPr>
                        <a:t>0.2</a:t>
                      </a:r>
                      <a:r>
                        <a:rPr lang="en-GR" dirty="0"/>
                        <a:t>, </a:t>
                      </a:r>
                      <a:r>
                        <a:rPr lang="en-GR" dirty="0">
                          <a:solidFill>
                            <a:srgbClr val="FF0000"/>
                          </a:solidFill>
                        </a:rPr>
                        <a:t>0</a:t>
                      </a:r>
                      <a:r>
                        <a:rPr lang="en-GR" dirty="0"/>
                        <a:t>, </a:t>
                      </a:r>
                      <a:r>
                        <a:rPr lang="en-GR" dirty="0">
                          <a:solidFill>
                            <a:srgbClr val="00B050"/>
                          </a:solidFill>
                        </a:rPr>
                        <a:t>0.1</a:t>
                      </a:r>
                    </a:p>
                    <a:p>
                      <a:pPr algn="ctr"/>
                      <a:endParaRPr lang="en-GR" dirty="0"/>
                    </a:p>
                  </a:txBody>
                  <a:tcPr/>
                </a:tc>
                <a:extLst>
                  <a:ext uri="{0D108BD9-81ED-4DB2-BD59-A6C34878D82A}">
                    <a16:rowId xmlns:a16="http://schemas.microsoft.com/office/drawing/2014/main" val="1785673893"/>
                  </a:ext>
                </a:extLst>
              </a:tr>
              <a:tr h="629126">
                <a:tc>
                  <a:txBody>
                    <a:bodyPr/>
                    <a:lstStyle/>
                    <a:p>
                      <a:pPr algn="ctr"/>
                      <a:r>
                        <a:rPr lang="en-GR" dirty="0"/>
                        <a:t>B tagging (0 btagged jets)</a:t>
                      </a:r>
                    </a:p>
                  </a:txBody>
                  <a:tcPr/>
                </a:tc>
                <a:tc>
                  <a:txBody>
                    <a:bodyPr/>
                    <a:lstStyle/>
                    <a:p>
                      <a:pPr algn="ctr"/>
                      <a:r>
                        <a:rPr lang="en-GR" dirty="0"/>
                        <a:t>&lt; </a:t>
                      </a:r>
                      <a:r>
                        <a:rPr lang="en-GR" dirty="0">
                          <a:solidFill>
                            <a:srgbClr val="FF0000"/>
                          </a:solidFill>
                        </a:rPr>
                        <a:t>Medium</a:t>
                      </a:r>
                      <a:r>
                        <a:rPr lang="en-GR" dirty="0"/>
                        <a:t> WP</a:t>
                      </a:r>
                    </a:p>
                  </a:txBody>
                  <a:tcPr/>
                </a:tc>
                <a:extLst>
                  <a:ext uri="{0D108BD9-81ED-4DB2-BD59-A6C34878D82A}">
                    <a16:rowId xmlns:a16="http://schemas.microsoft.com/office/drawing/2014/main" val="770137147"/>
                  </a:ext>
                </a:extLst>
              </a:tr>
              <a:tr h="545436">
                <a:tc>
                  <a:txBody>
                    <a:bodyPr/>
                    <a:lstStyle/>
                    <a:p>
                      <a:pPr algn="ctr"/>
                      <a:r>
                        <a:rPr lang="en-GR" dirty="0"/>
                        <a:t>Control Trigger</a:t>
                      </a:r>
                    </a:p>
                  </a:txBody>
                  <a:tcPr/>
                </a:tc>
                <a:tc>
                  <a:txBody>
                    <a:bodyPr/>
                    <a:lstStyle/>
                    <a:p>
                      <a:pPr algn="ctr"/>
                      <a:endParaRPr lang="en-GR" dirty="0"/>
                    </a:p>
                  </a:txBody>
                  <a:tcPr/>
                </a:tc>
                <a:extLst>
                  <a:ext uri="{0D108BD9-81ED-4DB2-BD59-A6C34878D82A}">
                    <a16:rowId xmlns:a16="http://schemas.microsoft.com/office/drawing/2014/main" val="1181864082"/>
                  </a:ext>
                </a:extLst>
              </a:tr>
            </a:tbl>
          </a:graphicData>
        </a:graphic>
      </p:graphicFrame>
      <p:sp>
        <p:nvSpPr>
          <p:cNvPr id="11" name="TextBox 10">
            <a:extLst>
              <a:ext uri="{FF2B5EF4-FFF2-40B4-BE49-F238E27FC236}">
                <a16:creationId xmlns:a16="http://schemas.microsoft.com/office/drawing/2014/main" id="{9E9DDF71-90B0-C245-8A52-0A505D755F00}"/>
              </a:ext>
            </a:extLst>
          </p:cNvPr>
          <p:cNvSpPr txBox="1"/>
          <p:nvPr/>
        </p:nvSpPr>
        <p:spPr>
          <a:xfrm>
            <a:off x="7423707" y="65430"/>
            <a:ext cx="3291946" cy="430887"/>
          </a:xfrm>
          <a:prstGeom prst="rect">
            <a:avLst/>
          </a:prstGeom>
          <a:noFill/>
        </p:spPr>
        <p:txBody>
          <a:bodyPr wrap="square" rtlCol="0">
            <a:spAutoFit/>
          </a:bodyPr>
          <a:lstStyle/>
          <a:p>
            <a:r>
              <a:rPr lang="en-US" sz="2200" dirty="0">
                <a:solidFill>
                  <a:srgbClr val="FF0000"/>
                </a:solidFill>
                <a:sym typeface="Wingdings" pitchFamily="2" charset="2"/>
              </a:rPr>
              <a:t>Control Region Selection</a:t>
            </a:r>
          </a:p>
        </p:txBody>
      </p:sp>
    </p:spTree>
    <p:extLst>
      <p:ext uri="{BB962C8B-B14F-4D97-AF65-F5344CB8AC3E}">
        <p14:creationId xmlns:p14="http://schemas.microsoft.com/office/powerpoint/2010/main" val="814623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fi-FI" dirty="0"/>
              <a:t>NTUA G. </a:t>
            </a:r>
            <a:r>
              <a:rPr lang="fi-FI" dirty="0" err="1"/>
              <a:t>Bakas</a:t>
            </a:r>
            <a:endParaRPr lang="en-US" dirty="0"/>
          </a:p>
        </p:txBody>
      </p:sp>
      <p:sp>
        <p:nvSpPr>
          <p:cNvPr id="7" name="TextBox 6"/>
          <p:cNvSpPr txBox="1"/>
          <p:nvPr/>
        </p:nvSpPr>
        <p:spPr>
          <a:xfrm>
            <a:off x="111965" y="83975"/>
            <a:ext cx="11783049" cy="523220"/>
          </a:xfrm>
          <a:prstGeom prst="rect">
            <a:avLst/>
          </a:prstGeom>
          <a:noFill/>
        </p:spPr>
        <p:txBody>
          <a:bodyPr wrap="square" rtlCol="0">
            <a:spAutoFit/>
          </a:bodyPr>
          <a:lstStyle/>
          <a:p>
            <a:r>
              <a:rPr lang="en-US" sz="2800" u="sng" dirty="0"/>
              <a:t>Signal Extraction</a:t>
            </a:r>
          </a:p>
        </p:txBody>
      </p:sp>
      <mc:AlternateContent xmlns:mc="http://schemas.openxmlformats.org/markup-compatibility/2006" xmlns:a14="http://schemas.microsoft.com/office/drawing/2010/main">
        <mc:Choice Requires="a14">
          <p:sp>
            <p:nvSpPr>
              <p:cNvPr id="14" name="TextBox 13"/>
              <p:cNvSpPr txBox="1"/>
              <p:nvPr/>
            </p:nvSpPr>
            <p:spPr>
              <a:xfrm>
                <a:off x="329133" y="889100"/>
                <a:ext cx="11533733" cy="2655599"/>
              </a:xfrm>
              <a:prstGeom prst="rect">
                <a:avLst/>
              </a:prstGeom>
              <a:noFill/>
              <a:ln w="38100">
                <a:solidFill>
                  <a:schemeClr val="accent1"/>
                </a:solidFill>
              </a:ln>
            </p:spPr>
            <p:txBody>
              <a:bodyPr wrap="square" rtlCol="0">
                <a:spAutoFit/>
              </a:bodyPr>
              <a:lstStyle/>
              <a:p>
                <a:endParaRPr lang="en-US" sz="2000" b="0" i="1" dirty="0">
                  <a:latin typeface="Cambria Math" panose="02040503050406030204" pitchFamily="18" charset="0"/>
                  <a:sym typeface="Wingdings" pitchFamily="2" charset="2"/>
                </a:endParaRPr>
              </a:p>
              <a:p>
                <a:pPr/>
                <a14:m>
                  <m:oMathPara xmlns:m="http://schemas.openxmlformats.org/officeDocument/2006/math">
                    <m:oMathParaPr>
                      <m:jc m:val="centerGroup"/>
                    </m:oMathParaPr>
                    <m:oMath xmlns:m="http://schemas.openxmlformats.org/officeDocument/2006/math">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𝑆</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r>
                        <a:rPr lang="en-US" sz="2200" b="0" i="1" smtClean="0">
                          <a:latin typeface="Cambria Math" panose="02040503050406030204" pitchFamily="18" charset="0"/>
                          <a:sym typeface="Wingdings" pitchFamily="2" charset="2"/>
                        </a:rPr>
                        <m:t>𝑆𝑢</m:t>
                      </m:r>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𝑏</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b>
                      </m:sSub>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 </m:t>
                      </m:r>
                    </m:oMath>
                  </m:oMathPara>
                </a14:m>
                <a:endParaRPr lang="en-GB" sz="2200" b="0" dirty="0">
                  <a:sym typeface="Wingdings" pitchFamily="2" charset="2"/>
                </a:endParaRPr>
              </a:p>
              <a:p>
                <a:endParaRPr lang="en-US" sz="2200" b="0" i="1" dirty="0">
                  <a:latin typeface="Cambria Math" panose="02040503050406030204" pitchFamily="18" charset="0"/>
                  <a:sym typeface="Wingdings" pitchFamily="2" charset="2"/>
                </a:endParaRPr>
              </a:p>
              <a:p>
                <a:pPr algn="ctr"/>
                <a:r>
                  <a:rPr lang="en-US" sz="2200" b="0" dirty="0">
                    <a:sym typeface="Wingdings" pitchFamily="2" charset="2"/>
                  </a:rPr>
                  <a:t>Where 	</a:t>
                </a:r>
                <a14:m>
                  <m:oMath xmlns:m="http://schemas.openxmlformats.org/officeDocument/2006/math">
                    <m:r>
                      <a:rPr lang="en-US" sz="2200" b="0" i="1" smtClean="0">
                        <a:latin typeface="Cambria Math" panose="02040503050406030204" pitchFamily="18" charset="0"/>
                        <a:sym typeface="Wingdings" pitchFamily="2" charset="2"/>
                      </a:rPr>
                      <m:t> </m:t>
                    </m:r>
                    <m:r>
                      <a:rPr lang="en-US" sz="2200" b="0" i="1" smtClean="0">
                        <a:solidFill>
                          <a:srgbClr val="FF0000"/>
                        </a:solidFill>
                        <a:latin typeface="Cambria Math" panose="02040503050406030204" pitchFamily="18" charset="0"/>
                        <a:sym typeface="Wingdings" pitchFamily="2" charset="2"/>
                      </a:rPr>
                      <m:t>𝑄𝐶</m:t>
                    </m:r>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𝐷</m:t>
                        </m:r>
                      </m:e>
                      <m:sub>
                        <m:r>
                          <a:rPr lang="en-US" sz="2200" b="0" i="1" smtClean="0">
                            <a:solidFill>
                              <a:srgbClr val="FF0000"/>
                            </a:solidFill>
                            <a:latin typeface="Cambria Math" panose="02040503050406030204" pitchFamily="18" charset="0"/>
                            <a:sym typeface="Wingdings" pitchFamily="2" charset="2"/>
                          </a:rPr>
                          <m:t>1.5</m:t>
                        </m:r>
                        <m:r>
                          <a:rPr lang="en-US" sz="2200" b="0" i="1" smtClean="0">
                            <a:solidFill>
                              <a:srgbClr val="FF0000"/>
                            </a:solidFill>
                            <a:latin typeface="Cambria Math" panose="02040503050406030204" pitchFamily="18" charset="0"/>
                            <a:sym typeface="Wingdings" pitchFamily="2" charset="2"/>
                          </a:rPr>
                          <m:t>𝑇𝑒𝑉</m:t>
                        </m:r>
                      </m:sub>
                    </m:sSub>
                    <m:d>
                      <m:dPr>
                        <m:ctrlPr>
                          <a:rPr lang="en-US" sz="2200" b="0" i="1" smtClean="0">
                            <a:solidFill>
                              <a:srgbClr val="FF0000"/>
                            </a:solidFill>
                            <a:latin typeface="Cambria Math" panose="02040503050406030204" pitchFamily="18" charset="0"/>
                            <a:sym typeface="Wingdings" pitchFamily="2" charset="2"/>
                          </a:rPr>
                        </m:ctrlPr>
                      </m:dPr>
                      <m:e>
                        <m:sSub>
                          <m:sSubPr>
                            <m:ctrlPr>
                              <a:rPr lang="en-US" sz="2200" b="0" i="1" smtClean="0">
                                <a:solidFill>
                                  <a:srgbClr val="FF0000"/>
                                </a:solidFill>
                                <a:latin typeface="Cambria Math" panose="02040503050406030204" pitchFamily="18" charset="0"/>
                                <a:sym typeface="Wingdings" pitchFamily="2" charset="2"/>
                              </a:rPr>
                            </m:ctrlPr>
                          </m:sSubPr>
                          <m:e>
                            <m:r>
                              <a:rPr lang="en-US" sz="2200" b="0" i="1" smtClean="0">
                                <a:solidFill>
                                  <a:srgbClr val="FF0000"/>
                                </a:solidFill>
                                <a:latin typeface="Cambria Math" panose="02040503050406030204" pitchFamily="18" charset="0"/>
                                <a:sym typeface="Wingdings" pitchFamily="2" charset="2"/>
                              </a:rPr>
                              <m:t>𝑥</m:t>
                            </m:r>
                          </m:e>
                          <m:sub>
                            <m:r>
                              <a:rPr lang="en-US" sz="2200" b="0" i="1" smtClean="0">
                                <a:solidFill>
                                  <a:srgbClr val="FF0000"/>
                                </a:solidFill>
                                <a:latin typeface="Cambria Math" panose="02040503050406030204" pitchFamily="18" charset="0"/>
                                <a:sym typeface="Wingdings" pitchFamily="2" charset="2"/>
                              </a:rPr>
                              <m:t>𝑟𝑒𝑐𝑜</m:t>
                            </m:r>
                          </m:sub>
                        </m:sSub>
                      </m:e>
                    </m:d>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𝐷</m:t>
                        </m:r>
                      </m:e>
                      <m:sub>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 </m:t>
                        </m:r>
                        <m:r>
                          <a:rPr lang="en-US" sz="2200" b="0" i="1" smtClean="0">
                            <a:latin typeface="Cambria Math" panose="02040503050406030204" pitchFamily="18" charset="0"/>
                            <a:sym typeface="Wingdings" pitchFamily="2" charset="2"/>
                          </a:rPr>
                          <m:t>𝑠h𝑎𝑝𝑒</m:t>
                        </m:r>
                      </m:sub>
                      <m:sup>
                        <m:r>
                          <a:rPr lang="en-US" sz="2200" b="0" i="1" smtClean="0">
                            <a:latin typeface="Cambria Math" panose="02040503050406030204" pitchFamily="18" charset="0"/>
                            <a:sym typeface="Wingdings" pitchFamily="2" charset="2"/>
                          </a:rPr>
                          <m:t>0−</m:t>
                        </m:r>
                        <m:r>
                          <a:rPr lang="en-US" sz="2200" b="0" i="1" smtClean="0">
                            <a:latin typeface="Cambria Math" panose="02040503050406030204" pitchFamily="18" charset="0"/>
                            <a:sym typeface="Wingdings" pitchFamily="2" charset="2"/>
                          </a:rPr>
                          <m:t>𝑏𝑡𝑎𝑔</m:t>
                        </m:r>
                      </m:sup>
                    </m:sSubSup>
                    <m:d>
                      <m:dPr>
                        <m:ctrlPr>
                          <a:rPr lang="en-US" sz="2200" b="0" i="1" smtClean="0">
                            <a:latin typeface="Cambria Math" panose="02040503050406030204" pitchFamily="18" charset="0"/>
                            <a:sym typeface="Wingdings" pitchFamily="2" charset="2"/>
                          </a:rPr>
                        </m:ctrlPr>
                      </m:dPr>
                      <m:e>
                        <m:sSub>
                          <m:sSubPr>
                            <m:ctrlPr>
                              <a:rPr lang="en-US" sz="2200" b="0" i="1" smtClean="0">
                                <a:latin typeface="Cambria Math" panose="02040503050406030204" pitchFamily="18" charset="0"/>
                                <a:sym typeface="Wingdings" pitchFamily="2" charset="2"/>
                              </a:rPr>
                            </m:ctrlPr>
                          </m:sSubPr>
                          <m:e>
                            <m:r>
                              <a:rPr lang="en-US" sz="2200" b="0" i="1" smtClean="0">
                                <a:latin typeface="Cambria Math" panose="02040503050406030204" pitchFamily="18" charset="0"/>
                                <a:sym typeface="Wingdings" pitchFamily="2" charset="2"/>
                              </a:rPr>
                              <m:t>𝑥</m:t>
                            </m:r>
                          </m:e>
                          <m:sub>
                            <m:r>
                              <a:rPr lang="en-US" sz="2200" b="0" i="1" smtClean="0">
                                <a:latin typeface="Cambria Math" panose="02040503050406030204" pitchFamily="18" charset="0"/>
                                <a:sym typeface="Wingdings" pitchFamily="2" charset="2"/>
                              </a:rPr>
                              <m:t>𝑟𝑒𝑐𝑜</m:t>
                            </m:r>
                          </m:sub>
                        </m:sSub>
                      </m:e>
                    </m:d>
                    <m:r>
                      <a:rPr lang="en-US" sz="2200" i="1">
                        <a:latin typeface="Cambria Math" panose="02040503050406030204" pitchFamily="18" charset="0"/>
                        <a:sym typeface="Wingdings" pitchFamily="2" charset="2"/>
                      </a:rPr>
                      <m:t>𝙭</m:t>
                    </m:r>
                    <m:sSub>
                      <m:sSubPr>
                        <m:ctrlPr>
                          <a:rPr lang="en-US" sz="2200" b="0" i="1" smtClean="0">
                            <a:solidFill>
                              <a:srgbClr val="0070C0"/>
                            </a:solidFill>
                            <a:latin typeface="Cambria Math" panose="02040503050406030204" pitchFamily="18" charset="0"/>
                            <a:sym typeface="Wingdings" pitchFamily="2" charset="2"/>
                          </a:rPr>
                        </m:ctrlPr>
                      </m:sSubPr>
                      <m:e>
                        <m:r>
                          <a:rPr lang="en-US" sz="2200" b="0" i="1" smtClean="0">
                            <a:solidFill>
                              <a:srgbClr val="0070C0"/>
                            </a:solidFill>
                            <a:latin typeface="Cambria Math" panose="02040503050406030204" pitchFamily="18" charset="0"/>
                            <a:sym typeface="Wingdings" pitchFamily="2" charset="2"/>
                          </a:rPr>
                          <m:t>𝑁</m:t>
                        </m:r>
                      </m:e>
                      <m:sub>
                        <m:r>
                          <a:rPr lang="en-US" sz="2200" b="0" i="1" smtClean="0">
                            <a:solidFill>
                              <a:srgbClr val="0070C0"/>
                            </a:solidFill>
                            <a:latin typeface="Cambria Math" panose="02040503050406030204" pitchFamily="18" charset="0"/>
                            <a:sym typeface="Wingdings" pitchFamily="2" charset="2"/>
                          </a:rPr>
                          <m:t>𝑆𝑅</m:t>
                        </m:r>
                        <m:r>
                          <a:rPr lang="en-US" sz="2200" b="0" i="1" smtClean="0">
                            <a:solidFill>
                              <a:srgbClr val="0070C0"/>
                            </a:solidFill>
                            <a:latin typeface="Cambria Math" panose="02040503050406030204" pitchFamily="18" charset="0"/>
                            <a:sym typeface="Wingdings" pitchFamily="2" charset="2"/>
                          </a:rPr>
                          <m:t>(1.5</m:t>
                        </m:r>
                        <m:r>
                          <a:rPr lang="en-US" sz="2200" b="0" i="1" smtClean="0">
                            <a:solidFill>
                              <a:srgbClr val="0070C0"/>
                            </a:solidFill>
                            <a:latin typeface="Cambria Math" panose="02040503050406030204" pitchFamily="18" charset="0"/>
                            <a:sym typeface="Wingdings" pitchFamily="2" charset="2"/>
                          </a:rPr>
                          <m:t>𝑇𝑒𝑉</m:t>
                        </m:r>
                        <m:r>
                          <a:rPr lang="en-US" sz="2200" b="0" i="1" smtClean="0">
                            <a:solidFill>
                              <a:srgbClr val="0070C0"/>
                            </a:solidFill>
                            <a:latin typeface="Cambria Math" panose="02040503050406030204" pitchFamily="18" charset="0"/>
                            <a:sym typeface="Wingdings" pitchFamily="2" charset="2"/>
                          </a:rPr>
                          <m:t>)</m:t>
                        </m:r>
                      </m:sub>
                    </m:sSub>
                    <m:sSubSup>
                      <m:sSubSupPr>
                        <m:ctrlPr>
                          <a:rPr lang="en-US" sz="2200" b="0" i="1" smtClean="0">
                            <a:solidFill>
                              <a:schemeClr val="tx1"/>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chemeClr val="tx1"/>
                            </a:solidFill>
                            <a:latin typeface="Cambria Math" panose="02040503050406030204" pitchFamily="18" charset="0"/>
                            <a:sym typeface="Wingdings" pitchFamily="2" charset="2"/>
                          </a:rPr>
                          <m:t>𝐶</m:t>
                        </m:r>
                      </m:e>
                      <m:sub>
                        <m:r>
                          <a:rPr lang="en-US" sz="2200" b="0" i="1" smtClean="0">
                            <a:solidFill>
                              <a:schemeClr val="tx1"/>
                            </a:solidFill>
                            <a:latin typeface="Cambria Math" panose="02040503050406030204" pitchFamily="18" charset="0"/>
                            <a:sym typeface="Wingdings" pitchFamily="2" charset="2"/>
                          </a:rPr>
                          <m:t>𝑐𝑙𝑜𝑠𝑢𝑟𝑒</m:t>
                        </m:r>
                      </m:sub>
                      <m:sup>
                        <m:r>
                          <a:rPr lang="en-US" sz="2200" b="0" i="1" smtClean="0">
                            <a:solidFill>
                              <a:schemeClr val="tx1"/>
                            </a:solidFill>
                            <a:latin typeface="Cambria Math" panose="02040503050406030204" pitchFamily="18" charset="0"/>
                            <a:sym typeface="Wingdings" pitchFamily="2" charset="2"/>
                          </a:rPr>
                          <m:t>𝑠h𝑎𝑝𝑒</m:t>
                        </m:r>
                        <m:r>
                          <a:rPr lang="en-US" sz="2200" b="0" i="1" smtClean="0">
                            <a:solidFill>
                              <a:schemeClr val="tx1"/>
                            </a:solidFill>
                            <a:latin typeface="Cambria Math" panose="02040503050406030204" pitchFamily="18" charset="0"/>
                            <a:sym typeface="Wingdings" pitchFamily="2" charset="2"/>
                          </a:rPr>
                          <m:t> </m:t>
                        </m:r>
                        <m:r>
                          <a:rPr lang="en-US" sz="2200" b="0" i="1" smtClean="0">
                            <a:solidFill>
                              <a:schemeClr val="tx1"/>
                            </a:solidFill>
                            <a:latin typeface="Cambria Math" panose="02040503050406030204" pitchFamily="18" charset="0"/>
                            <a:sym typeface="Wingdings" pitchFamily="2" charset="2"/>
                          </a:rPr>
                          <m:t>𝑆𝐹</m:t>
                        </m:r>
                      </m:sup>
                    </m:sSubSup>
                  </m:oMath>
                </a14:m>
                <a:endParaRPr lang="en-US" sz="2200" b="0" dirty="0">
                  <a:solidFill>
                    <a:srgbClr val="00B050"/>
                  </a:solidFill>
                  <a:sym typeface="Wingdings" pitchFamily="2" charset="2"/>
                </a:endParaRPr>
              </a:p>
              <a:p>
                <a:endParaRPr lang="en-US" sz="2200" b="0" dirty="0">
                  <a:sym typeface="Wingdings" pitchFamily="2" charset="2"/>
                </a:endParaRPr>
              </a:p>
              <a:p>
                <a:pPr algn="ctr"/>
                <a:r>
                  <a:rPr lang="en-US" sz="2200" dirty="0">
                    <a:sym typeface="Wingdings" pitchFamily="2" charset="2"/>
                  </a:rPr>
                  <a:t>and </a:t>
                </a:r>
                <a14:m>
                  <m:oMath xmlns:m="http://schemas.openxmlformats.org/officeDocument/2006/math">
                    <m:sSub>
                      <m:sSubPr>
                        <m:ctrlPr>
                          <a:rPr lang="en-US" sz="2200" i="1" smtClean="0">
                            <a:solidFill>
                              <a:srgbClr val="0070C0"/>
                            </a:solidFill>
                            <a:latin typeface="Cambria Math" panose="02040503050406030204" pitchFamily="18" charset="0"/>
                            <a:sym typeface="Wingdings" pitchFamily="2" charset="2"/>
                          </a:rPr>
                        </m:ctrlPr>
                      </m:sSubPr>
                      <m:e>
                        <m:r>
                          <a:rPr lang="en-US" sz="2200" i="1">
                            <a:solidFill>
                              <a:srgbClr val="0070C0"/>
                            </a:solidFill>
                            <a:latin typeface="Cambria Math" panose="02040503050406030204" pitchFamily="18" charset="0"/>
                            <a:sym typeface="Wingdings" pitchFamily="2" charset="2"/>
                          </a:rPr>
                          <m:t>𝑁</m:t>
                        </m:r>
                      </m:e>
                      <m:sub>
                        <m:r>
                          <a:rPr lang="en-US" sz="2200" i="1">
                            <a:solidFill>
                              <a:srgbClr val="0070C0"/>
                            </a:solidFill>
                            <a:latin typeface="Cambria Math" panose="02040503050406030204" pitchFamily="18" charset="0"/>
                            <a:sym typeface="Wingdings" pitchFamily="2" charset="2"/>
                          </a:rPr>
                          <m:t>𝑆𝑅</m:t>
                        </m:r>
                        <m:r>
                          <a:rPr lang="en-US" sz="2200" i="1">
                            <a:solidFill>
                              <a:srgbClr val="0070C0"/>
                            </a:solidFill>
                            <a:latin typeface="Cambria Math" panose="02040503050406030204" pitchFamily="18" charset="0"/>
                            <a:sym typeface="Wingdings" pitchFamily="2" charset="2"/>
                          </a:rPr>
                          <m:t>(1.5</m:t>
                        </m:r>
                        <m:r>
                          <a:rPr lang="en-US" sz="2200" i="1" smtClean="0">
                            <a:solidFill>
                              <a:srgbClr val="0070C0"/>
                            </a:solidFill>
                            <a:latin typeface="Cambria Math" panose="02040503050406030204" pitchFamily="18" charset="0"/>
                            <a:sym typeface="Wingdings" pitchFamily="2" charset="2"/>
                          </a:rPr>
                          <m:t>𝑇𝑒𝑉</m:t>
                        </m:r>
                        <m:r>
                          <a:rPr lang="en-US" sz="2200" i="1">
                            <a:solidFill>
                              <a:srgbClr val="0070C0"/>
                            </a:solidFill>
                            <a:latin typeface="Cambria Math" panose="02040503050406030204" pitchFamily="18" charset="0"/>
                            <a:sym typeface="Wingdings" pitchFamily="2" charset="2"/>
                          </a:rPr>
                          <m:t>)</m:t>
                        </m:r>
                      </m:sub>
                    </m:sSub>
                    <m:r>
                      <a:rPr lang="en-US" sz="2200" b="0" i="1" smtClean="0">
                        <a:latin typeface="Cambria Math" panose="02040503050406030204" pitchFamily="18" charset="0"/>
                        <a:sym typeface="Wingdings" pitchFamily="2" charset="2"/>
                      </a:rPr>
                      <m:t>=</m:t>
                    </m:r>
                    <m:sSubSup>
                      <m:sSubSupPr>
                        <m:ctrlPr>
                          <a:rPr lang="en-US" sz="2200" b="0" i="1" smtClean="0">
                            <a:latin typeface="Cambria Math" panose="02040503050406030204" pitchFamily="18" charset="0"/>
                            <a:sym typeface="Wingdings" pitchFamily="2" charset="2"/>
                          </a:rPr>
                        </m:ctrlPr>
                      </m:sSubSupPr>
                      <m:e>
                        <m:r>
                          <a:rPr lang="en-US" sz="2200" b="0" i="1" smtClean="0">
                            <a:latin typeface="Cambria Math" panose="02040503050406030204" pitchFamily="18" charset="0"/>
                            <a:sym typeface="Wingdings" pitchFamily="2" charset="2"/>
                          </a:rPr>
                          <m:t>𝑅</m:t>
                        </m:r>
                      </m:e>
                      <m:sub>
                        <m:r>
                          <a:rPr lang="en-US" sz="2200" b="0" i="1" smtClean="0">
                            <a:latin typeface="Cambria Math" panose="02040503050406030204" pitchFamily="18" charset="0"/>
                            <a:sym typeface="Wingdings" pitchFamily="2" charset="2"/>
                          </a:rPr>
                          <m:t>𝑦𝑖𝑒𝑙𝑑</m:t>
                        </m:r>
                      </m:sub>
                      <m:sup>
                        <m:r>
                          <a:rPr lang="en-US" sz="2200" b="0" i="1" smtClean="0">
                            <a:latin typeface="Cambria Math" panose="02040503050406030204" pitchFamily="18" charset="0"/>
                            <a:sym typeface="Wingdings" pitchFamily="2" charset="2"/>
                          </a:rPr>
                          <m:t>1</m:t>
                        </m:r>
                        <m:r>
                          <a:rPr lang="en-US" sz="2200" b="0" i="1" smtClean="0">
                            <a:latin typeface="Cambria Math" panose="02040503050406030204" pitchFamily="18" charset="0"/>
                            <a:sym typeface="Wingdings" pitchFamily="2" charset="2"/>
                          </a:rPr>
                          <m:t>𝑇𝑒𝑉</m:t>
                        </m:r>
                        <m:r>
                          <a:rPr lang="en-US" sz="2200" b="0" i="1" smtClean="0">
                            <a:latin typeface="Cambria Math" panose="02040503050406030204" pitchFamily="18" charset="0"/>
                            <a:sym typeface="Wingdings" pitchFamily="2" charset="2"/>
                          </a:rPr>
                          <m:t>→1.5</m:t>
                        </m:r>
                        <m:r>
                          <a:rPr lang="en-US" sz="2200" b="0" i="1" smtClean="0">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𝑆𝑅</m:t>
                        </m:r>
                        <m:d>
                          <m:dPr>
                            <m:ctrlPr>
                              <a:rPr lang="en-US" sz="2200" b="0" i="1" smtClean="0">
                                <a:solidFill>
                                  <a:srgbClr val="92D050"/>
                                </a:solidFill>
                                <a:latin typeface="Cambria Math" panose="02040503050406030204" pitchFamily="18" charset="0"/>
                                <a:sym typeface="Wingdings" pitchFamily="2" charset="2"/>
                              </a:rPr>
                            </m:ctrlPr>
                          </m:dPr>
                          <m:e>
                            <m:r>
                              <a:rPr lang="en-US" sz="2200" b="0" i="1" smtClean="0">
                                <a:solidFill>
                                  <a:srgbClr val="92D050"/>
                                </a:solidFill>
                                <a:latin typeface="Cambria Math" panose="02040503050406030204" pitchFamily="18" charset="0"/>
                                <a:sym typeface="Wingdings" pitchFamily="2" charset="2"/>
                              </a:rPr>
                              <m:t>1</m:t>
                            </m:r>
                            <m:r>
                              <a:rPr lang="en-US" sz="2200" b="0" i="1" smtClean="0">
                                <a:solidFill>
                                  <a:srgbClr val="92D050"/>
                                </a:solidFill>
                                <a:latin typeface="Cambria Math" panose="02040503050406030204" pitchFamily="18" charset="0"/>
                                <a:sym typeface="Wingdings" pitchFamily="2" charset="2"/>
                              </a:rPr>
                              <m:t>𝑇𝑒𝑉</m:t>
                            </m:r>
                          </m:e>
                        </m:d>
                      </m:sub>
                      <m:sup>
                        <m:r>
                          <a:rPr lang="en-US" sz="2200" b="0" i="1" smtClean="0">
                            <a:solidFill>
                              <a:srgbClr val="92D050"/>
                            </a:solidFill>
                            <a:latin typeface="Cambria Math" panose="02040503050406030204" pitchFamily="18" charset="0"/>
                            <a:sym typeface="Wingdings" pitchFamily="2" charset="2"/>
                          </a:rPr>
                          <m:t>𝑄𝐶𝐷</m:t>
                        </m:r>
                      </m:sup>
                    </m:sSubSup>
                    <m:r>
                      <a:rPr lang="en-US" sz="2200" b="0" i="1" smtClean="0">
                        <a:latin typeface="Cambria Math" panose="02040503050406030204" pitchFamily="18" charset="0"/>
                        <a:sym typeface="Wingdings" pitchFamily="2" charset="2"/>
                      </a:rPr>
                      <m:t>=</m:t>
                    </m:r>
                    <m:sSubSup>
                      <m:sSubSupPr>
                        <m:ctrlPr>
                          <a:rPr lang="en-US" sz="2200" i="1">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𝑅</m:t>
                        </m:r>
                      </m:e>
                      <m:sub>
                        <m:r>
                          <a:rPr lang="en-US" sz="2200" i="1">
                            <a:latin typeface="Cambria Math" panose="02040503050406030204" pitchFamily="18" charset="0"/>
                            <a:sym typeface="Wingdings" pitchFamily="2" charset="2"/>
                          </a:rPr>
                          <m:t>𝑦𝑖𝑒𝑙𝑑</m:t>
                        </m:r>
                      </m:sub>
                      <m:sup>
                        <m:r>
                          <a:rPr lang="en-US" sz="2200" i="1">
                            <a:latin typeface="Cambria Math" panose="02040503050406030204" pitchFamily="18" charset="0"/>
                            <a:sym typeface="Wingdings" pitchFamily="2" charset="2"/>
                          </a:rPr>
                          <m:t>1</m:t>
                        </m:r>
                        <m:r>
                          <a:rPr lang="en-US" sz="2200" i="1">
                            <a:latin typeface="Cambria Math" panose="02040503050406030204" pitchFamily="18" charset="0"/>
                            <a:sym typeface="Wingdings" pitchFamily="2" charset="2"/>
                          </a:rPr>
                          <m:t>𝑇𝑒𝑉</m:t>
                        </m:r>
                        <m:r>
                          <a:rPr lang="en-US" sz="2200" i="1">
                            <a:latin typeface="Cambria Math" panose="02040503050406030204" pitchFamily="18" charset="0"/>
                            <a:sym typeface="Wingdings" pitchFamily="2" charset="2"/>
                          </a:rPr>
                          <m:t>→1.5</m:t>
                        </m:r>
                        <m:r>
                          <a:rPr lang="en-US" sz="2200" i="1">
                            <a:latin typeface="Cambria Math" panose="02040503050406030204" pitchFamily="18" charset="0"/>
                            <a:sym typeface="Wingdings" pitchFamily="2" charset="2"/>
                          </a:rPr>
                          <m:t>𝑇𝑒𝑉</m:t>
                        </m:r>
                      </m:sup>
                    </m:sSubSup>
                    <m:r>
                      <a:rPr lang="en-US" sz="2200" i="1">
                        <a:latin typeface="Cambria Math" panose="02040503050406030204" pitchFamily="18" charset="0"/>
                        <a:sym typeface="Wingdings" pitchFamily="2" charset="2"/>
                      </a:rPr>
                      <m:t>𝙭</m:t>
                    </m:r>
                    <m:sSubSup>
                      <m:sSubSupPr>
                        <m:ctrlPr>
                          <a:rPr lang="en-US" sz="2200" i="1" smtClean="0">
                            <a:solidFill>
                              <a:srgbClr val="92D050"/>
                            </a:solidFill>
                            <a:latin typeface="Cambria Math" panose="02040503050406030204" pitchFamily="18" charset="0"/>
                            <a:sym typeface="Wingdings" pitchFamily="2" charset="2"/>
                          </a:rPr>
                        </m:ctrlPr>
                      </m:sSubSupPr>
                      <m:e>
                        <m:r>
                          <a:rPr lang="en-US" sz="2200" i="1">
                            <a:solidFill>
                              <a:srgbClr val="92D050"/>
                            </a:solidFill>
                            <a:latin typeface="Cambria Math" panose="02040503050406030204" pitchFamily="18" charset="0"/>
                            <a:sym typeface="Wingdings" pitchFamily="2" charset="2"/>
                          </a:rPr>
                          <m:t>𝑅</m:t>
                        </m:r>
                      </m:e>
                      <m:sub>
                        <m:r>
                          <a:rPr lang="en-US" sz="2200" i="1">
                            <a:solidFill>
                              <a:srgbClr val="92D050"/>
                            </a:solidFill>
                            <a:latin typeface="Cambria Math" panose="02040503050406030204" pitchFamily="18" charset="0"/>
                            <a:sym typeface="Wingdings" pitchFamily="2" charset="2"/>
                          </a:rPr>
                          <m:t>𝑦𝑖𝑒𝑙𝑑</m:t>
                        </m:r>
                      </m:sub>
                      <m:sup>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r>
                          <a:rPr lang="en-US" sz="2200" i="1">
                            <a:solidFill>
                              <a:srgbClr val="92D050"/>
                            </a:solidFill>
                            <a:latin typeface="Cambria Math" panose="02040503050406030204" pitchFamily="18" charset="0"/>
                            <a:sym typeface="Wingdings" pitchFamily="2" charset="2"/>
                          </a:rPr>
                          <m:t>→</m:t>
                        </m:r>
                        <m:r>
                          <a:rPr lang="en-US" sz="2200" b="0" i="1" smtClean="0">
                            <a:solidFill>
                              <a:srgbClr val="92D050"/>
                            </a:solidFill>
                            <a:latin typeface="Cambria Math" panose="02040503050406030204" pitchFamily="18" charset="0"/>
                            <a:sym typeface="Wingdings" pitchFamily="2" charset="2"/>
                          </a:rPr>
                          <m:t>𝑆𝑅</m:t>
                        </m:r>
                      </m:sup>
                    </m:sSubSup>
                    <m:r>
                      <a:rPr lang="en-US" sz="2200" b="0" i="1" smtClean="0">
                        <a:solidFill>
                          <a:srgbClr val="92D050"/>
                        </a:solidFill>
                        <a:latin typeface="Cambria Math" panose="02040503050406030204" pitchFamily="18" charset="0"/>
                        <a:sym typeface="Wingdings" pitchFamily="2" charset="2"/>
                      </a:rPr>
                      <m:t> </m:t>
                    </m:r>
                    <m:sSubSup>
                      <m:sSubSupPr>
                        <m:ctrlPr>
                          <a:rPr lang="en-US" sz="2200" b="0" i="1" smtClean="0">
                            <a:solidFill>
                              <a:srgbClr val="92D050"/>
                            </a:solidFill>
                            <a:latin typeface="Cambria Math" panose="02040503050406030204" pitchFamily="18" charset="0"/>
                            <a:sym typeface="Wingdings" pitchFamily="2" charset="2"/>
                          </a:rPr>
                        </m:ctrlPr>
                      </m:sSubSupPr>
                      <m:e>
                        <m:r>
                          <a:rPr lang="en-US" sz="2200" i="1">
                            <a:latin typeface="Cambria Math" panose="02040503050406030204" pitchFamily="18" charset="0"/>
                            <a:sym typeface="Wingdings" pitchFamily="2" charset="2"/>
                          </a:rPr>
                          <m:t>𝙭</m:t>
                        </m:r>
                        <m:r>
                          <a:rPr lang="en-US" sz="2200" b="0" i="1" smtClean="0">
                            <a:solidFill>
                              <a:srgbClr val="92D050"/>
                            </a:solidFill>
                            <a:latin typeface="Cambria Math" panose="02040503050406030204" pitchFamily="18" charset="0"/>
                            <a:sym typeface="Wingdings" pitchFamily="2" charset="2"/>
                          </a:rPr>
                          <m:t>𝑁</m:t>
                        </m:r>
                      </m:e>
                      <m:sub>
                        <m:r>
                          <a:rPr lang="en-US" sz="2200" b="0" i="1" smtClean="0">
                            <a:solidFill>
                              <a:srgbClr val="92D050"/>
                            </a:solidFill>
                            <a:latin typeface="Cambria Math" panose="02040503050406030204" pitchFamily="18" charset="0"/>
                            <a:sym typeface="Wingdings" pitchFamily="2" charset="2"/>
                          </a:rPr>
                          <m:t>𝑆</m:t>
                        </m:r>
                        <m:sSub>
                          <m:sSubPr>
                            <m:ctrlPr>
                              <a:rPr lang="en-US" sz="2200" b="0" i="1" smtClean="0">
                                <a:solidFill>
                                  <a:srgbClr val="92D050"/>
                                </a:solidFill>
                                <a:latin typeface="Cambria Math" panose="02040503050406030204" pitchFamily="18" charset="0"/>
                                <a:sym typeface="Wingdings" pitchFamily="2" charset="2"/>
                              </a:rPr>
                            </m:ctrlPr>
                          </m:sSubPr>
                          <m:e>
                            <m:r>
                              <a:rPr lang="en-US" sz="2200" b="0" i="1" smtClean="0">
                                <a:solidFill>
                                  <a:srgbClr val="92D050"/>
                                </a:solidFill>
                                <a:latin typeface="Cambria Math" panose="02040503050406030204" pitchFamily="18" charset="0"/>
                                <a:sym typeface="Wingdings" pitchFamily="2" charset="2"/>
                              </a:rPr>
                              <m:t>𝑅</m:t>
                            </m:r>
                          </m:e>
                          <m:sub>
                            <m:r>
                              <a:rPr lang="en-US" sz="2200" b="0" i="1" smtClean="0">
                                <a:solidFill>
                                  <a:srgbClr val="92D050"/>
                                </a:solidFill>
                                <a:latin typeface="Cambria Math" panose="02040503050406030204" pitchFamily="18" charset="0"/>
                                <a:sym typeface="Wingdings" pitchFamily="2" charset="2"/>
                              </a:rPr>
                              <m:t>𝐴</m:t>
                            </m:r>
                          </m:sub>
                        </m:sSub>
                      </m:sub>
                      <m:sup>
                        <m:r>
                          <a:rPr lang="en-US" sz="2200" b="0" i="1" smtClean="0">
                            <a:solidFill>
                              <a:srgbClr val="92D050"/>
                            </a:solidFill>
                            <a:latin typeface="Cambria Math" panose="02040503050406030204" pitchFamily="18" charset="0"/>
                            <a:sym typeface="Wingdings" pitchFamily="2" charset="2"/>
                          </a:rPr>
                          <m:t>𝑄𝐶𝐷</m:t>
                        </m:r>
                      </m:sup>
                    </m:sSubSup>
                  </m:oMath>
                </a14:m>
                <a:endParaRPr lang="en-US" sz="2200" b="0" dirty="0">
                  <a:sym typeface="Wingdings" pitchFamily="2" charset="2"/>
                </a:endParaRPr>
              </a:p>
              <a:p>
                <a:pPr algn="ctr"/>
                <a:endParaRPr lang="en-US" sz="2200" b="0" dirty="0">
                  <a:sym typeface="Wingdings" pitchFamily="2" charset="2"/>
                </a:endParaRPr>
              </a:p>
            </p:txBody>
          </p:sp>
        </mc:Choice>
        <mc:Fallback xmlns="">
          <p:sp>
            <p:nvSpPr>
              <p:cNvPr id="14" name="TextBox 13"/>
              <p:cNvSpPr txBox="1">
                <a:spLocks noRot="1" noChangeAspect="1" noMove="1" noResize="1" noEditPoints="1" noAdjustHandles="1" noChangeArrowheads="1" noChangeShapeType="1" noTextEdit="1"/>
              </p:cNvSpPr>
              <p:nvPr/>
            </p:nvSpPr>
            <p:spPr>
              <a:xfrm>
                <a:off x="329133" y="889100"/>
                <a:ext cx="11533733" cy="2655599"/>
              </a:xfrm>
              <a:prstGeom prst="rect">
                <a:avLst/>
              </a:prstGeom>
              <a:blipFill>
                <a:blip r:embed="rId2"/>
                <a:stretch>
                  <a:fillRect/>
                </a:stretch>
              </a:blipFill>
              <a:ln w="38100">
                <a:solidFill>
                  <a:schemeClr val="accent1"/>
                </a:solidFill>
              </a:ln>
            </p:spPr>
            <p:txBody>
              <a:bodyPr/>
              <a:lstStyle/>
              <a:p>
                <a:r>
                  <a:rPr lang="en-GR">
                    <a:noFill/>
                  </a:rPr>
                  <a:t> </a:t>
                </a:r>
              </a:p>
            </p:txBody>
          </p:sp>
        </mc:Fallback>
      </mc:AlternateContent>
      <p:sp>
        <p:nvSpPr>
          <p:cNvPr id="5" name="Slide Number Placeholder 4">
            <a:extLst>
              <a:ext uri="{FF2B5EF4-FFF2-40B4-BE49-F238E27FC236}">
                <a16:creationId xmlns:a16="http://schemas.microsoft.com/office/drawing/2014/main" id="{69A96869-DB60-5345-ACD9-F1C41035B064}"/>
              </a:ext>
            </a:extLst>
          </p:cNvPr>
          <p:cNvSpPr>
            <a:spLocks noGrp="1"/>
          </p:cNvSpPr>
          <p:nvPr>
            <p:ph type="sldNum" sz="quarter" idx="12"/>
          </p:nvPr>
        </p:nvSpPr>
        <p:spPr/>
        <p:txBody>
          <a:bodyPr/>
          <a:lstStyle/>
          <a:p>
            <a:fld id="{4FAB73BC-B049-4115-A692-8D63A059BFB8}" type="slidenum">
              <a:rPr lang="en-US" smtClean="0"/>
              <a:pPr/>
              <a:t>11</a:t>
            </a:fld>
            <a:endParaRPr lang="en-US" dirty="0"/>
          </a:p>
        </p:txBody>
      </p:sp>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F88C5BE2-2FE8-0740-8551-FE2BC1E51FA1}"/>
                  </a:ext>
                </a:extLst>
              </p:cNvPr>
              <p:cNvSpPr txBox="1"/>
              <p:nvPr/>
            </p:nvSpPr>
            <p:spPr>
              <a:xfrm>
                <a:off x="111965" y="4565042"/>
                <a:ext cx="11651945" cy="46025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We deploy a fit in the Signal Region (2btag) to extract the</a:t>
                </a:r>
                <a:r>
                  <a:rPr lang="en-US" dirty="0">
                    <a:solidFill>
                      <a:srgbClr val="FF0000"/>
                    </a:solidFill>
                    <a:sym typeface="Wingdings" pitchFamily="2" charset="2"/>
                  </a:rPr>
                  <a:t> </a:t>
                </a:r>
                <a14:m>
                  <m:oMath xmlns:m="http://schemas.openxmlformats.org/officeDocument/2006/math">
                    <m:sSubSup>
                      <m:sSubSupPr>
                        <m:ctrlPr>
                          <a:rPr lang="en-US" i="1">
                            <a:solidFill>
                              <a:srgbClr val="FF0000"/>
                            </a:solidFill>
                            <a:latin typeface="Cambria Math" panose="02040503050406030204" pitchFamily="18" charset="0"/>
                            <a:sym typeface="Wingdings" pitchFamily="2" charset="2"/>
                          </a:rPr>
                        </m:ctrlPr>
                      </m:sSubSupPr>
                      <m:e>
                        <m:r>
                          <a:rPr lang="en-US" i="1">
                            <a:solidFill>
                              <a:srgbClr val="FF0000"/>
                            </a:solidFill>
                            <a:latin typeface="Cambria Math" panose="02040503050406030204" pitchFamily="18" charset="0"/>
                            <a:sym typeface="Wingdings" pitchFamily="2" charset="2"/>
                          </a:rPr>
                          <m:t>𝑁</m:t>
                        </m:r>
                      </m:e>
                      <m:sub>
                        <m:r>
                          <a:rPr lang="en-US" i="1">
                            <a:solidFill>
                              <a:srgbClr val="FF0000"/>
                            </a:solidFill>
                            <a:latin typeface="Cambria Math" panose="02040503050406030204" pitchFamily="18" charset="0"/>
                            <a:sym typeface="Wingdings" pitchFamily="2" charset="2"/>
                          </a:rPr>
                          <m:t>𝑄𝐶𝐷</m:t>
                        </m:r>
                      </m:sub>
                      <m:sup>
                        <m:r>
                          <a:rPr lang="en-US" i="1">
                            <a:solidFill>
                              <a:srgbClr val="FF0000"/>
                            </a:solidFill>
                            <a:latin typeface="Cambria Math" panose="02040503050406030204" pitchFamily="18" charset="0"/>
                            <a:sym typeface="Wingdings" pitchFamily="2" charset="2"/>
                          </a:rPr>
                          <m:t>𝑓𝑖𝑡</m:t>
                        </m:r>
                      </m:sup>
                    </m:sSubSup>
                  </m:oMath>
                </a14:m>
                <a:r>
                  <a:rPr lang="en-US" dirty="0">
                    <a:latin typeface="Calibri" panose="020F0502020204030204" pitchFamily="34" charset="0"/>
                    <a:cs typeface="Calibri" panose="020F0502020204030204" pitchFamily="34" charset="0"/>
                    <a:sym typeface="Wingdings" pitchFamily="2" charset="2"/>
                  </a:rPr>
                  <a:t> in SRA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&gt; 1TeV) </a:t>
                </a:r>
              </a:p>
            </p:txBody>
          </p:sp>
        </mc:Choice>
        <mc:Fallback xmlns="">
          <p:sp>
            <p:nvSpPr>
              <p:cNvPr id="21" name="TextBox 20">
                <a:extLst>
                  <a:ext uri="{FF2B5EF4-FFF2-40B4-BE49-F238E27FC236}">
                    <a16:creationId xmlns:a16="http://schemas.microsoft.com/office/drawing/2014/main" id="{F88C5BE2-2FE8-0740-8551-FE2BC1E51FA1}"/>
                  </a:ext>
                </a:extLst>
              </p:cNvPr>
              <p:cNvSpPr txBox="1">
                <a:spLocks noRot="1" noChangeAspect="1" noMove="1" noResize="1" noEditPoints="1" noAdjustHandles="1" noChangeArrowheads="1" noChangeShapeType="1" noTextEdit="1"/>
              </p:cNvSpPr>
              <p:nvPr/>
            </p:nvSpPr>
            <p:spPr>
              <a:xfrm>
                <a:off x="111965" y="4565042"/>
                <a:ext cx="11651945" cy="460254"/>
              </a:xfrm>
              <a:prstGeom prst="rect">
                <a:avLst/>
              </a:prstGeom>
              <a:blipFill>
                <a:blip r:embed="rId3"/>
                <a:stretch>
                  <a:fillRect l="-326" b="-13514"/>
                </a:stretch>
              </a:blipFill>
            </p:spPr>
            <p:txBody>
              <a:bodyPr/>
              <a:lstStyle/>
              <a:p>
                <a:r>
                  <a:rPr lang="en-GR">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a16="http://schemas.microsoft.com/office/drawing/2014/main" id="{0451C2D0-1C2C-9E46-8463-EC46B36BBDD3}"/>
                  </a:ext>
                </a:extLst>
              </p:cNvPr>
              <p:cNvSpPr/>
              <p:nvPr/>
            </p:nvSpPr>
            <p:spPr>
              <a:xfrm>
                <a:off x="111965" y="4968554"/>
                <a:ext cx="11651945" cy="474489"/>
              </a:xfrm>
              <a:prstGeom prst="rect">
                <a:avLst/>
              </a:prstGeom>
            </p:spPr>
            <p:txBody>
              <a:bodyPr wrap="square">
                <a:spAutoFit/>
              </a:bodyPr>
              <a:lstStyle/>
              <a:p>
                <a:pPr/>
                <a14:m>
                  <m:oMathPara xmlns:m="http://schemas.openxmlformats.org/officeDocument/2006/math">
                    <m:oMathParaPr>
                      <m:jc m:val="center"/>
                    </m:oMathParaPr>
                    <m:oMath xmlns:m="http://schemas.openxmlformats.org/officeDocument/2006/math">
                      <m:r>
                        <a:rPr lang="en-US" i="1" smtClean="0">
                          <a:latin typeface="Cambria Math" panose="02040503050406030204" pitchFamily="18" charset="0"/>
                          <a:sym typeface="Wingdings" pitchFamily="2" charset="2"/>
                        </a:rPr>
                        <m:t>𝐷</m:t>
                      </m:r>
                      <m:sSup>
                        <m:sSupPr>
                          <m:ctrlPr>
                            <a:rPr lang="en-US" i="1">
                              <a:latin typeface="Cambria Math" panose="02040503050406030204" pitchFamily="18" charset="0"/>
                              <a:sym typeface="Wingdings" pitchFamily="2" charset="2"/>
                            </a:rPr>
                          </m:ctrlPr>
                        </m:sSupPr>
                        <m:e>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𝑡𝑡</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𝑇</m:t>
                          </m:r>
                        </m:e>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𝑀𝑎𝑠𝑠𝑆𝑐𝑎𝑙𝑒</m:t>
                              </m:r>
                            </m:sub>
                          </m:sSub>
                          <m:r>
                            <a:rPr lang="en-US" i="1">
                              <a:latin typeface="Cambria Math" panose="02040503050406030204" pitchFamily="18" charset="0"/>
                              <a:sym typeface="Wingdings" pitchFamily="2" charset="2"/>
                            </a:rPr>
                            <m:t>, </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𝑀𝑎𝑠𝑠𝑅𝑒𝑠𝑜𝑙𝑢𝑡𝑖𝑜𝑛</m:t>
                              </m:r>
                            </m:sub>
                          </m:sSub>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𝑏𝑘𝑔</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r>
                        <a:rPr lang="en-US" i="1">
                          <a:latin typeface="Cambria Math" panose="02040503050406030204" pitchFamily="18" charset="0"/>
                          <a:sym typeface="Wingdings" pitchFamily="2" charset="2"/>
                        </a:rPr>
                        <m:t>𝐵</m:t>
                      </m:r>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r>
                            <a:rPr lang="en-US" i="1">
                              <a:latin typeface="Cambria Math" panose="02040503050406030204" pitchFamily="18" charset="0"/>
                              <a:sym typeface="Wingdings" pitchFamily="2" charset="2"/>
                            </a:rPr>
                            <m:t> </m:t>
                          </m:r>
                        </m:e>
                      </m:d>
                      <m:d>
                        <m:dPr>
                          <m:ctrlPr>
                            <a:rPr lang="en-US" i="1">
                              <a:latin typeface="Cambria Math" panose="02040503050406030204" pitchFamily="18" charset="0"/>
                              <a:sym typeface="Wingdings" pitchFamily="2" charset="2"/>
                            </a:rPr>
                          </m:ctrlPr>
                        </m:dPr>
                        <m:e>
                          <m:r>
                            <a:rPr lang="en-US" i="1">
                              <a:latin typeface="Cambria Math" panose="02040503050406030204" pitchFamily="18" charset="0"/>
                              <a:sym typeface="Wingdings" pitchFamily="2" charset="2"/>
                            </a:rPr>
                            <m:t>1+</m:t>
                          </m:r>
                          <m:sSub>
                            <m:sSubPr>
                              <m:ctrlPr>
                                <a:rPr lang="en-US" i="1">
                                  <a:latin typeface="Cambria Math" panose="02040503050406030204" pitchFamily="18" charset="0"/>
                                  <a:sym typeface="Wingdings" pitchFamily="2" charset="2"/>
                                </a:rPr>
                              </m:ctrlPr>
                            </m:sSubPr>
                            <m:e>
                              <m:r>
                                <a:rPr lang="en-US" i="1">
                                  <a:latin typeface="Cambria Math" panose="02040503050406030204" pitchFamily="18" charset="0"/>
                                  <a:sym typeface="Wingdings" pitchFamily="2" charset="2"/>
                                </a:rPr>
                                <m:t>𝑘</m:t>
                              </m:r>
                            </m:e>
                            <m:sub>
                              <m:r>
                                <a:rPr lang="en-US" i="1">
                                  <a:latin typeface="Cambria Math" panose="02040503050406030204" pitchFamily="18" charset="0"/>
                                  <a:sym typeface="Wingdings" pitchFamily="2" charset="2"/>
                                </a:rPr>
                                <m:t>1</m:t>
                              </m:r>
                            </m:sub>
                          </m:sSub>
                          <m:r>
                            <a:rPr lang="en-US" i="1">
                              <a:latin typeface="Cambria Math" panose="02040503050406030204" pitchFamily="18" charset="0"/>
                              <a:sym typeface="Wingdings" pitchFamily="2" charset="2"/>
                            </a:rPr>
                            <m:t>𝑥</m:t>
                          </m:r>
                        </m:e>
                      </m:d>
                      <m:r>
                        <a:rPr lang="en-US" i="1">
                          <a:latin typeface="Cambria Math" panose="02040503050406030204" pitchFamily="18" charset="0"/>
                          <a:sym typeface="Wingdings" pitchFamily="2" charset="2"/>
                        </a:rPr>
                        <m:t>+</m:t>
                      </m:r>
                      <m:sSubSup>
                        <m:sSubSupPr>
                          <m:ctrlPr>
                            <a:rPr lang="en-US" i="1">
                              <a:latin typeface="Cambria Math" panose="02040503050406030204" pitchFamily="18" charset="0"/>
                              <a:sym typeface="Wingdings" pitchFamily="2" charset="2"/>
                            </a:rPr>
                          </m:ctrlPr>
                        </m:sSubSupPr>
                        <m:e>
                          <m:r>
                            <a:rPr lang="en-US" i="1">
                              <a:latin typeface="Cambria Math" panose="02040503050406030204" pitchFamily="18" charset="0"/>
                              <a:sym typeface="Wingdings" pitchFamily="2" charset="2"/>
                            </a:rPr>
                            <m:t>𝑁</m:t>
                          </m:r>
                        </m:e>
                        <m:sub>
                          <m:r>
                            <a:rPr lang="en-US" i="1">
                              <a:latin typeface="Cambria Math" panose="02040503050406030204" pitchFamily="18" charset="0"/>
                              <a:sym typeface="Wingdings" pitchFamily="2" charset="2"/>
                            </a:rPr>
                            <m:t>𝑠𝑢𝑏</m:t>
                          </m:r>
                        </m:sub>
                        <m:sup>
                          <m:r>
                            <a:rPr lang="en-US" i="1">
                              <a:latin typeface="Cambria Math" panose="02040503050406030204" pitchFamily="18" charset="0"/>
                              <a:sym typeface="Wingdings" pitchFamily="2" charset="2"/>
                            </a:rPr>
                            <m:t>(</m:t>
                          </m:r>
                          <m:r>
                            <a:rPr lang="en-US" i="1">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bSup>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𝑂</m:t>
                          </m:r>
                        </m:e>
                        <m:sup>
                          <m:r>
                            <a:rPr lang="en-US" i="1">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𝑖</m:t>
                          </m:r>
                          <m:r>
                            <a:rPr lang="en-US" i="1">
                              <a:latin typeface="Cambria Math" panose="02040503050406030204" pitchFamily="18" charset="0"/>
                              <a:sym typeface="Wingdings" pitchFamily="2" charset="2"/>
                            </a:rPr>
                            <m:t>)</m:t>
                          </m:r>
                        </m:sup>
                      </m:sSup>
                      <m:d>
                        <m:dPr>
                          <m:ctrlPr>
                            <a:rPr lang="en-US" i="1">
                              <a:latin typeface="Cambria Math" panose="02040503050406030204" pitchFamily="18" charset="0"/>
                              <a:sym typeface="Wingdings" pitchFamily="2" charset="2"/>
                            </a:rPr>
                          </m:ctrlPr>
                        </m:dPr>
                        <m:e>
                          <m:sSup>
                            <m:sSupPr>
                              <m:ctrlPr>
                                <a:rPr lang="en-US" i="1">
                                  <a:latin typeface="Cambria Math" panose="02040503050406030204" pitchFamily="18" charset="0"/>
                                  <a:sym typeface="Wingdings" pitchFamily="2" charset="2"/>
                                </a:rPr>
                              </m:ctrlPr>
                            </m:sSupPr>
                            <m:e>
                              <m:r>
                                <a:rPr lang="en-US" i="1">
                                  <a:latin typeface="Cambria Math" panose="02040503050406030204" pitchFamily="18" charset="0"/>
                                  <a:sym typeface="Wingdings" pitchFamily="2" charset="2"/>
                                </a:rPr>
                                <m:t>𝑚</m:t>
                              </m:r>
                            </m:e>
                            <m:sup>
                              <m:r>
                                <a:rPr lang="en-US" i="1">
                                  <a:latin typeface="Cambria Math" panose="02040503050406030204" pitchFamily="18" charset="0"/>
                                  <a:sym typeface="Wingdings" pitchFamily="2" charset="2"/>
                                </a:rPr>
                                <m:t>𝑡</m:t>
                              </m:r>
                            </m:sup>
                          </m:sSup>
                        </m:e>
                      </m:d>
                      <m:r>
                        <a:rPr lang="en-US" i="1">
                          <a:latin typeface="Cambria Math" panose="02040503050406030204" pitchFamily="18" charset="0"/>
                          <a:sym typeface="Wingdings" pitchFamily="2" charset="2"/>
                        </a:rPr>
                        <m:t> </m:t>
                      </m:r>
                    </m:oMath>
                  </m:oMathPara>
                </a14:m>
                <a:endParaRPr lang="en-GB" dirty="0">
                  <a:sym typeface="Wingdings" pitchFamily="2" charset="2"/>
                </a:endParaRPr>
              </a:p>
            </p:txBody>
          </p:sp>
        </mc:Choice>
        <mc:Fallback xmlns="">
          <p:sp>
            <p:nvSpPr>
              <p:cNvPr id="23" name="Rectangle 22">
                <a:extLst>
                  <a:ext uri="{FF2B5EF4-FFF2-40B4-BE49-F238E27FC236}">
                    <a16:creationId xmlns:a16="http://schemas.microsoft.com/office/drawing/2014/main" id="{0451C2D0-1C2C-9E46-8463-EC46B36BBDD3}"/>
                  </a:ext>
                </a:extLst>
              </p:cNvPr>
              <p:cNvSpPr>
                <a:spLocks noRot="1" noChangeAspect="1" noMove="1" noResize="1" noEditPoints="1" noAdjustHandles="1" noChangeArrowheads="1" noChangeShapeType="1" noTextEdit="1"/>
              </p:cNvSpPr>
              <p:nvPr/>
            </p:nvSpPr>
            <p:spPr>
              <a:xfrm>
                <a:off x="111965" y="4968554"/>
                <a:ext cx="11651945" cy="474489"/>
              </a:xfrm>
              <a:prstGeom prst="rect">
                <a:avLst/>
              </a:prstGeom>
              <a:blipFill>
                <a:blip r:embed="rId4"/>
                <a:stretch>
                  <a:fillRect b="-7895"/>
                </a:stretch>
              </a:blipFill>
            </p:spPr>
            <p:txBody>
              <a:bodyPr/>
              <a:lstStyle/>
              <a:p>
                <a:r>
                  <a:rPr lang="en-GR">
                    <a:noFill/>
                  </a:rPr>
                  <a:t> </a:t>
                </a:r>
              </a:p>
            </p:txBody>
          </p:sp>
        </mc:Fallback>
      </mc:AlternateContent>
      <p:sp>
        <p:nvSpPr>
          <p:cNvPr id="22" name="TextBox 21">
            <a:extLst>
              <a:ext uri="{FF2B5EF4-FFF2-40B4-BE49-F238E27FC236}">
                <a16:creationId xmlns:a16="http://schemas.microsoft.com/office/drawing/2014/main" id="{B0DD3585-DD60-8742-97BE-82D40F82810F}"/>
              </a:ext>
            </a:extLst>
          </p:cNvPr>
          <p:cNvSpPr txBox="1"/>
          <p:nvPr/>
        </p:nvSpPr>
        <p:spPr>
          <a:xfrm>
            <a:off x="111965" y="3826604"/>
            <a:ext cx="11651945" cy="64633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The variable of interest here: </a:t>
            </a:r>
            <a:r>
              <a:rPr lang="en-US" dirty="0" err="1">
                <a:latin typeface="Calibri" panose="020F0502020204030204" pitchFamily="34" charset="0"/>
                <a:cs typeface="Calibri" panose="020F0502020204030204" pitchFamily="34" charset="0"/>
                <a:sym typeface="Wingdings" pitchFamily="2" charset="2"/>
              </a:rPr>
              <a:t>x</a:t>
            </a:r>
            <a:r>
              <a:rPr lang="en-US" baseline="-25000" dirty="0" err="1">
                <a:latin typeface="Calibri" panose="020F0502020204030204" pitchFamily="34" charset="0"/>
                <a:cs typeface="Calibri" panose="020F0502020204030204" pitchFamily="34" charset="0"/>
                <a:sym typeface="Wingdings" pitchFamily="2" charset="2"/>
              </a:rPr>
              <a:t>reco</a:t>
            </a:r>
            <a:r>
              <a:rPr lang="en-US" baseline="-25000" dirty="0">
                <a:latin typeface="Calibri" panose="020F0502020204030204" pitchFamily="34" charset="0"/>
                <a:cs typeface="Calibri" panose="020F0502020204030204" pitchFamily="34" charset="0"/>
                <a:sym typeface="Wingdings" pitchFamily="2" charset="2"/>
              </a:rPr>
              <a:t>  </a:t>
            </a:r>
            <a:r>
              <a:rPr lang="en-US" dirty="0">
                <a:latin typeface="Calibri" panose="020F0502020204030204" pitchFamily="34" charset="0"/>
                <a:cs typeface="Calibri" panose="020F0502020204030204" pitchFamily="34" charset="0"/>
                <a:sym typeface="Wingdings" pitchFamily="2" charset="2"/>
              </a:rPr>
              <a:t> </a:t>
            </a:r>
            <a:r>
              <a:rPr lang="el-GR" dirty="0">
                <a:latin typeface="Calibri" panose="020F0502020204030204" pitchFamily="34" charset="0"/>
                <a:cs typeface="Calibri" panose="020F0502020204030204" pitchFamily="34" charset="0"/>
                <a:sym typeface="Wingdings" pitchFamily="2" charset="2"/>
              </a:rPr>
              <a:t>χ </a:t>
            </a:r>
            <a:endParaRPr lang="en-US" dirty="0">
              <a:latin typeface="Calibri" panose="020F0502020204030204" pitchFamily="34" charset="0"/>
              <a:cs typeface="Calibri" panose="020F0502020204030204" pitchFamily="34" charset="0"/>
              <a:sym typeface="Wingdings" pitchFamily="2" charset="2"/>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sym typeface="Wingdings" pitchFamily="2" charset="2"/>
              </a:rPr>
              <a:t>1.5 </a:t>
            </a:r>
            <a:r>
              <a:rPr lang="en-US" dirty="0" err="1">
                <a:latin typeface="Calibri" panose="020F0502020204030204" pitchFamily="34" charset="0"/>
                <a:cs typeface="Calibri" panose="020F0502020204030204" pitchFamily="34" charset="0"/>
                <a:sym typeface="Wingdings" pitchFamily="2" charset="2"/>
              </a:rPr>
              <a:t>TeV</a:t>
            </a:r>
            <a:r>
              <a:rPr lang="en-US" dirty="0">
                <a:latin typeface="Calibri" panose="020F0502020204030204" pitchFamily="34" charset="0"/>
                <a:cs typeface="Calibri" panose="020F0502020204030204" pitchFamily="34" charset="0"/>
                <a:sym typeface="Wingdings" pitchFamily="2" charset="2"/>
              </a:rPr>
              <a:t> refers to the </a:t>
            </a:r>
            <a:r>
              <a:rPr lang="en-US" dirty="0" err="1">
                <a:latin typeface="Calibri" panose="020F0502020204030204" pitchFamily="34" charset="0"/>
                <a:cs typeface="Calibri" panose="020F0502020204030204" pitchFamily="34" charset="0"/>
                <a:sym typeface="Wingdings" pitchFamily="2" charset="2"/>
              </a:rPr>
              <a:t>mJJ</a:t>
            </a:r>
            <a:r>
              <a:rPr lang="en-US" dirty="0">
                <a:latin typeface="Calibri" panose="020F0502020204030204" pitchFamily="34" charset="0"/>
                <a:cs typeface="Calibri" panose="020F0502020204030204" pitchFamily="34" charset="0"/>
                <a:sym typeface="Wingdings" pitchFamily="2" charset="2"/>
              </a:rPr>
              <a:t> cut </a:t>
            </a:r>
          </a:p>
        </p:txBody>
      </p:sp>
    </p:spTree>
    <p:extLst>
      <p:ext uri="{BB962C8B-B14F-4D97-AF65-F5344CB8AC3E}">
        <p14:creationId xmlns:p14="http://schemas.microsoft.com/office/powerpoint/2010/main" val="3868123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11559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Top Angular Distributions</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12</a:t>
            </a:fld>
            <a:endParaRPr lang="en-US" dirty="0"/>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9205DDD-0312-2745-961D-CBF014D1E19E}"/>
                  </a:ext>
                </a:extLst>
              </p:cNvPr>
              <p:cNvSpPr txBox="1"/>
              <p:nvPr/>
            </p:nvSpPr>
            <p:spPr>
              <a:xfrm>
                <a:off x="406503" y="899333"/>
                <a:ext cx="11378993" cy="5059334"/>
              </a:xfrm>
              <a:prstGeom prst="rect">
                <a:avLst/>
              </a:prstGeom>
              <a:noFill/>
            </p:spPr>
            <p:txBody>
              <a:bodyPr wrap="square" rtlCol="0">
                <a:spAutoFit/>
              </a:bodyPr>
              <a:lstStyle/>
              <a:p>
                <a:pPr marL="285750" indent="-285750">
                  <a:buFont typeface="Arial" panose="020B0604020202020204" pitchFamily="34" charset="0"/>
                  <a:buChar char="•"/>
                </a:pPr>
                <a:r>
                  <a:rPr lang="en-US" sz="1600" dirty="0"/>
                  <a:t>We employ the </a:t>
                </a:r>
                <a:r>
                  <a:rPr lang="en-US" sz="1600" dirty="0" err="1"/>
                  <a:t>dijet</a:t>
                </a:r>
                <a:r>
                  <a:rPr lang="en-US" sz="1600" dirty="0"/>
                  <a:t> angular variable </a:t>
                </a:r>
                <a:r>
                  <a:rPr lang="el-GR" sz="1600" dirty="0"/>
                  <a:t>χ </a:t>
                </a:r>
                <a:r>
                  <a:rPr lang="en-US" sz="1600" dirty="0"/>
                  <a:t>from the </a:t>
                </a:r>
                <a:r>
                  <a:rPr lang="en-US" sz="1600" dirty="0" err="1"/>
                  <a:t>rapidities</a:t>
                </a:r>
                <a:r>
                  <a:rPr lang="en-US" sz="1600" dirty="0"/>
                  <a:t> of the two leading jets</a:t>
                </a:r>
              </a:p>
              <a:p>
                <a:pPr marL="285750" indent="-285750">
                  <a:buFont typeface="Arial" panose="020B0604020202020204" pitchFamily="34" charset="0"/>
                  <a:buChar char="•"/>
                </a:pPr>
                <a:r>
                  <a:rPr lang="en-US" sz="1600" dirty="0"/>
                  <a:t>Why </a:t>
                </a:r>
                <a:r>
                  <a:rPr lang="el-GR" sz="1600" dirty="0"/>
                  <a:t>χ</a:t>
                </a:r>
                <a:r>
                  <a:rPr lang="en-US" sz="1600" dirty="0"/>
                  <a:t>?</a:t>
                </a:r>
              </a:p>
              <a:p>
                <a:pPr marL="742950" lvl="1" indent="-285750">
                  <a:buFont typeface="Arial" panose="020B0604020202020204" pitchFamily="34" charset="0"/>
                  <a:buChar char="•"/>
                </a:pPr>
                <a:r>
                  <a:rPr lang="en-US" sz="1600" dirty="0"/>
                  <a:t>The distributions associated with the final states produced via QCD interactions are relatively flat in comparison with the distributions of the BSM models or new particles, which typically peak at low values of x</a:t>
                </a:r>
              </a:p>
              <a:p>
                <a:pPr marL="742950" lvl="1"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We can measure the variable </a:t>
                </a:r>
                <a:r>
                  <a:rPr lang="el-GR" sz="1600" dirty="0"/>
                  <a:t>χ </a:t>
                </a:r>
                <a:r>
                  <a:rPr lang="en-US" sz="1600" dirty="0"/>
                  <a:t>in two ways </a:t>
                </a:r>
              </a:p>
              <a:p>
                <a:pPr lvl="1"/>
                <a:endParaRPr lang="en-US" sz="1600" dirty="0"/>
              </a:p>
              <a:p>
                <a:pPr lvl="1"/>
                <a:r>
                  <a:rPr lang="en-US" sz="1600" dirty="0"/>
                  <a:t>1. By measuring the difference of the </a:t>
                </a:r>
                <a:r>
                  <a:rPr lang="en-US" sz="1600" dirty="0" err="1"/>
                  <a:t>rapidities</a:t>
                </a:r>
                <a:r>
                  <a:rPr lang="en-US" sz="1600" dirty="0"/>
                  <a:t> of the two leading jets such as the corresponding rapidity in the ZMF is: 									   			      </a:t>
                </a:r>
                <a14:m>
                  <m:oMath xmlns:m="http://schemas.openxmlformats.org/officeDocument/2006/math">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𝑦</m:t>
                        </m:r>
                      </m:e>
                      <m:sup>
                        <m:r>
                          <a:rPr lang="en-US" sz="1600" b="0" i="1" smtClean="0">
                            <a:latin typeface="Cambria Math" panose="02040503050406030204" pitchFamily="18" charset="0"/>
                          </a:rPr>
                          <m:t>∗</m:t>
                        </m:r>
                      </m:sup>
                    </m:sSup>
                    <m:r>
                      <a:rPr lang="en-US" sz="1600" b="0" i="1" smtClean="0">
                        <a:latin typeface="Cambria Math" panose="02040503050406030204" pitchFamily="18" charset="0"/>
                      </a:rPr>
                      <m:t>=</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r>
                          <a:rPr lang="en-US" sz="1600" b="0" i="1" smtClean="0">
                            <a:latin typeface="Cambria Math" panose="02040503050406030204" pitchFamily="18" charset="0"/>
                          </a:rPr>
                          <m:t>2</m:t>
                        </m:r>
                      </m:den>
                    </m:f>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1</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𝑦</m:t>
                        </m:r>
                      </m:e>
                      <m:sub>
                        <m:r>
                          <a:rPr lang="en-US" sz="1600" b="0" i="1" smtClean="0">
                            <a:latin typeface="Cambria Math" panose="02040503050406030204" pitchFamily="18" charset="0"/>
                          </a:rPr>
                          <m:t>2</m:t>
                        </m:r>
                      </m:sub>
                    </m:sSub>
                    <m:r>
                      <a:rPr lang="en-US" sz="1600" b="0" i="1" smtClean="0">
                        <a:latin typeface="Cambria Math" panose="02040503050406030204" pitchFamily="18" charset="0"/>
                      </a:rPr>
                      <m:t>)</m:t>
                    </m:r>
                  </m:oMath>
                </a14:m>
                <a:endParaRPr lang="en-US" sz="1600" dirty="0"/>
              </a:p>
              <a:p>
                <a:pPr lvl="1"/>
                <a:endParaRPr lang="en-US" sz="1600" dirty="0"/>
              </a:p>
              <a:p>
                <a:pPr lvl="1"/>
                <a:r>
                  <a:rPr lang="el-GR" sz="1600" dirty="0"/>
                  <a:t>Χ </a:t>
                </a:r>
                <a:r>
                  <a:rPr lang="en-US" sz="1600" dirty="0"/>
                  <a:t>is defined as </a:t>
                </a:r>
                <a14:m>
                  <m:oMath xmlns:m="http://schemas.openxmlformats.org/officeDocument/2006/math">
                    <m:r>
                      <a:rPr lang="el-GR" sz="1600" b="0" i="1" smtClean="0">
                        <a:solidFill>
                          <a:srgbClr val="FF0000"/>
                        </a:solidFill>
                        <a:latin typeface="Cambria Math" panose="02040503050406030204" pitchFamily="18" charset="0"/>
                      </a:rPr>
                      <m:t>𝜒</m:t>
                    </m:r>
                    <m:r>
                      <a:rPr lang="el-GR"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m:t>
                            </m:r>
                            <m:r>
                              <a:rPr lang="en-US" sz="1600" b="0" i="1" smtClean="0">
                                <a:solidFill>
                                  <a:srgbClr val="FF0000"/>
                                </a:solidFill>
                                <a:latin typeface="Cambria Math" panose="02040503050406030204" pitchFamily="18" charset="0"/>
                              </a:rPr>
                              <m:t>𝑦</m:t>
                            </m:r>
                          </m:e>
                          <m: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up>
                    </m:sSup>
                    <m:r>
                      <a:rPr lang="en-US" sz="1600" b="0" i="1" smtClean="0">
                        <a:solidFill>
                          <a:srgbClr val="FF0000"/>
                        </a:solidFill>
                        <a:latin typeface="Cambria Math" panose="02040503050406030204" pitchFamily="18" charset="0"/>
                      </a:rPr>
                      <m:t>=</m:t>
                    </m:r>
                    <m:sSup>
                      <m:sSupPr>
                        <m:ctrlPr>
                          <a:rPr lang="en-US" sz="1600" b="0" i="1" smtClean="0">
                            <a:solidFill>
                              <a:srgbClr val="FF0000"/>
                            </a:solidFill>
                            <a:latin typeface="Cambria Math" panose="02040503050406030204" pitchFamily="18" charset="0"/>
                          </a:rPr>
                        </m:ctrlPr>
                      </m:sSupPr>
                      <m:e>
                        <m:r>
                          <a:rPr lang="en-US" sz="1600" b="0" i="1" smtClean="0">
                            <a:solidFill>
                              <a:srgbClr val="FF0000"/>
                            </a:solidFill>
                            <a:latin typeface="Cambria Math" panose="02040503050406030204" pitchFamily="18" charset="0"/>
                          </a:rPr>
                          <m:t>𝑒</m:t>
                        </m:r>
                      </m:e>
                      <m:sup>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1</m:t>
                            </m:r>
                          </m:sub>
                        </m:sSub>
                        <m:r>
                          <a:rPr lang="en-US" sz="1600" b="0" i="1" smtClean="0">
                            <a:solidFill>
                              <a:srgbClr val="FF0000"/>
                            </a:solidFill>
                            <a:latin typeface="Cambria Math" panose="02040503050406030204" pitchFamily="18" charset="0"/>
                          </a:rPr>
                          <m:t>−</m:t>
                        </m:r>
                        <m:sSub>
                          <m:sSubPr>
                            <m:ctrlPr>
                              <a:rPr lang="en-US" sz="1600" b="0" i="1" smtClean="0">
                                <a:solidFill>
                                  <a:srgbClr val="FF0000"/>
                                </a:solidFill>
                                <a:latin typeface="Cambria Math" panose="02040503050406030204" pitchFamily="18" charset="0"/>
                              </a:rPr>
                            </m:ctrlPr>
                          </m:sSubPr>
                          <m:e>
                            <m:r>
                              <a:rPr lang="en-US" sz="1600" b="0" i="1" smtClean="0">
                                <a:solidFill>
                                  <a:srgbClr val="FF0000"/>
                                </a:solidFill>
                                <a:latin typeface="Cambria Math" panose="02040503050406030204" pitchFamily="18" charset="0"/>
                              </a:rPr>
                              <m:t>𝑦</m:t>
                            </m:r>
                          </m:e>
                          <m:sub>
                            <m:r>
                              <a:rPr lang="en-US" sz="1600" b="0" i="1" smtClean="0">
                                <a:solidFill>
                                  <a:srgbClr val="FF0000"/>
                                </a:solidFill>
                                <a:latin typeface="Cambria Math" panose="02040503050406030204" pitchFamily="18" charset="0"/>
                              </a:rPr>
                              <m:t>2</m:t>
                            </m:r>
                          </m:sub>
                        </m:sSub>
                        <m:r>
                          <a:rPr lang="en-US" sz="1600" b="0" i="1" smtClean="0">
                            <a:solidFill>
                              <a:srgbClr val="FF0000"/>
                            </a:solidFill>
                            <a:latin typeface="Cambria Math" panose="02040503050406030204" pitchFamily="18" charset="0"/>
                          </a:rPr>
                          <m:t>|</m:t>
                        </m:r>
                      </m:sup>
                    </m:sSup>
                  </m:oMath>
                </a14:m>
                <a:r>
                  <a:rPr lang="en-US" sz="1600" dirty="0"/>
                  <a:t> (1) and can be measured by creating the </a:t>
                </a:r>
                <a:r>
                  <a:rPr lang="en-US" sz="1600" dirty="0" err="1"/>
                  <a:t>TLorentzVector</a:t>
                </a:r>
                <a:r>
                  <a:rPr lang="en-US" sz="1600" dirty="0"/>
                  <a:t>, boost it to the ZMF and find the rapidity difference of the two leading jets</a:t>
                </a:r>
              </a:p>
              <a:p>
                <a:pPr lvl="1"/>
                <a:endParaRPr lang="en-US" sz="1600" dirty="0"/>
              </a:p>
              <a:p>
                <a:pPr lvl="1"/>
                <a:r>
                  <a:rPr lang="en-US" sz="1600" dirty="0"/>
                  <a:t>2. By measuring the scattering angle </a:t>
                </a:r>
                <a:r>
                  <a:rPr lang="el-GR" sz="1600" dirty="0"/>
                  <a:t>θ* (</a:t>
                </a:r>
                <a:r>
                  <a:rPr lang="en-US" sz="1600" dirty="0"/>
                  <a:t>angle between top quark and z-axis in the Zero Momentum Frame)</a:t>
                </a:r>
              </a:p>
              <a:p>
                <a:pPr lvl="1"/>
                <a:r>
                  <a:rPr lang="en-US" sz="1600" dirty="0"/>
                  <a:t>We define as </a:t>
                </a:r>
                <a14:m>
                  <m:oMath xmlns:m="http://schemas.openxmlformats.org/officeDocument/2006/math">
                    <m:sSup>
                      <m:sSupPr>
                        <m:ctrlPr>
                          <a:rPr lang="en-US" sz="1600" i="1">
                            <a:latin typeface="Cambria Math" panose="02040503050406030204" pitchFamily="18" charset="0"/>
                          </a:rPr>
                        </m:ctrlPr>
                      </m:sSupPr>
                      <m:e>
                        <m:r>
                          <a:rPr lang="en-US" sz="1600" i="1">
                            <a:latin typeface="Cambria Math" panose="02040503050406030204" pitchFamily="18" charset="0"/>
                          </a:rPr>
                          <m:t>𝑦</m:t>
                        </m:r>
                      </m:e>
                      <m:sup>
                        <m:r>
                          <a:rPr lang="en-US" sz="1600" i="1">
                            <a:latin typeface="Cambria Math" panose="02040503050406030204" pitchFamily="18" charset="0"/>
                          </a:rPr>
                          <m:t>∗</m:t>
                        </m:r>
                      </m:sup>
                    </m:sSup>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num>
                      <m:den>
                        <m:r>
                          <a:rPr lang="en-US" sz="1600" i="1">
                            <a:latin typeface="Cambria Math" panose="02040503050406030204" pitchFamily="18" charset="0"/>
                          </a:rPr>
                          <m:t>2</m:t>
                        </m:r>
                      </m:den>
                    </m:f>
                    <m:r>
                      <m:rPr>
                        <m:sty m:val="p"/>
                      </m:rPr>
                      <a:rPr lang="en-US" sz="1600">
                        <a:latin typeface="Cambria Math" panose="02040503050406030204" pitchFamily="18" charset="0"/>
                      </a:rPr>
                      <m:t>ln</m:t>
                    </m:r>
                    <m:r>
                      <a:rPr lang="en-US" sz="1600" i="1">
                        <a:latin typeface="Cambria Math" panose="02040503050406030204" pitchFamily="18" charset="0"/>
                      </a:rPr>
                      <m:t>⁡(</m:t>
                    </m:r>
                    <m:f>
                      <m:fPr>
                        <m:ctrlPr>
                          <a:rPr lang="en-US" sz="1600" i="1">
                            <a:latin typeface="Cambria Math" panose="02040503050406030204" pitchFamily="18" charset="0"/>
                          </a:rPr>
                        </m:ctrlPr>
                      </m:fPr>
                      <m:num>
                        <m:r>
                          <a:rPr lang="en-US" sz="1600" i="1">
                            <a:latin typeface="Cambria Math" panose="02040503050406030204" pitchFamily="18" charset="0"/>
                          </a:rPr>
                          <m:t>1</m:t>
                        </m:r>
                        <m:r>
                          <a:rPr lang="el-GR" sz="1600" i="1">
                            <a:latin typeface="Cambria Math" panose="02040503050406030204" pitchFamily="18" charset="0"/>
                          </a:rPr>
                          <m:t>+</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m:rPr>
                                <m:sty m:val="p"/>
                              </m:rPr>
                              <a:rPr lang="el-GR" sz="1600">
                                <a:latin typeface="Cambria Math" panose="02040503050406030204" pitchFamily="18" charset="0"/>
                              </a:rPr>
                              <m:t>θ</m:t>
                            </m:r>
                          </m:e>
                          <m:sup>
                            <m:r>
                              <a:rPr lang="el-GR" sz="1600">
                                <a:latin typeface="Cambria Math" panose="02040503050406030204" pitchFamily="18" charset="0"/>
                              </a:rPr>
                              <m:t>∗</m:t>
                            </m:r>
                          </m:sup>
                        </m:sSup>
                        <m:r>
                          <a:rPr lang="en-US" sz="1600" i="1">
                            <a:latin typeface="Cambria Math" panose="02040503050406030204" pitchFamily="18" charset="0"/>
                          </a:rPr>
                          <m:t>|</m:t>
                        </m:r>
                      </m:num>
                      <m:den>
                        <m:r>
                          <a:rPr lang="el-GR" sz="1600" i="1">
                            <a:latin typeface="Cambria Math" panose="02040503050406030204" pitchFamily="18" charset="0"/>
                          </a:rPr>
                          <m:t>1−</m:t>
                        </m:r>
                        <m:r>
                          <a:rPr lang="en-US" sz="1600" i="1">
                            <a:latin typeface="Cambria Math" panose="02040503050406030204" pitchFamily="18" charset="0"/>
                          </a:rPr>
                          <m:t>|</m:t>
                        </m:r>
                        <m:r>
                          <a:rPr lang="en-US" sz="1600" i="1">
                            <a:latin typeface="Cambria Math" panose="02040503050406030204" pitchFamily="18" charset="0"/>
                          </a:rPr>
                          <m:t>𝑐𝑜𝑠</m:t>
                        </m:r>
                        <m:sSup>
                          <m:sSupPr>
                            <m:ctrlPr>
                              <a:rPr lang="el-GR" sz="1600" i="1">
                                <a:latin typeface="Cambria Math" panose="02040503050406030204" pitchFamily="18" charset="0"/>
                              </a:rPr>
                            </m:ctrlPr>
                          </m:sSupPr>
                          <m:e>
                            <m:r>
                              <a:rPr lang="el-GR" sz="1600" i="1">
                                <a:latin typeface="Cambria Math" panose="02040503050406030204" pitchFamily="18" charset="0"/>
                              </a:rPr>
                              <m:t>𝜃</m:t>
                            </m:r>
                          </m:e>
                          <m:sup>
                            <m:r>
                              <a:rPr lang="el-GR" sz="1600" i="1">
                                <a:latin typeface="Cambria Math" panose="02040503050406030204" pitchFamily="18" charset="0"/>
                              </a:rPr>
                              <m:t>∗</m:t>
                            </m:r>
                          </m:sup>
                        </m:sSup>
                        <m:r>
                          <a:rPr lang="en-US" sz="1600" i="1">
                            <a:latin typeface="Cambria Math" panose="02040503050406030204" pitchFamily="18" charset="0"/>
                          </a:rPr>
                          <m:t>|</m:t>
                        </m:r>
                      </m:den>
                    </m:f>
                    <m:r>
                      <a:rPr lang="en-US" sz="1600" i="1">
                        <a:latin typeface="Cambria Math" panose="02040503050406030204" pitchFamily="18" charset="0"/>
                      </a:rPr>
                      <m:t>)</m:t>
                    </m:r>
                  </m:oMath>
                </a14:m>
                <a:r>
                  <a:rPr lang="en-US" sz="1600" dirty="0"/>
                  <a:t>   and from (1) we can find that:</a:t>
                </a:r>
              </a:p>
              <a:p>
                <a:pPr lvl="1"/>
                <a:endParaRPr lang="en-US" sz="1600" dirty="0"/>
              </a:p>
              <a:p>
                <a:pPr lvl="1"/>
                <a14:m>
                  <m:oMathPara xmlns:m="http://schemas.openxmlformats.org/officeDocument/2006/math">
                    <m:oMathParaPr>
                      <m:jc m:val="centerGroup"/>
                    </m:oMathParaPr>
                    <m:oMath xmlns:m="http://schemas.openxmlformats.org/officeDocument/2006/math">
                      <m:r>
                        <a:rPr lang="el-GR" sz="1600" b="0" i="1" smtClean="0">
                          <a:latin typeface="Cambria Math" panose="02040503050406030204" pitchFamily="18" charset="0"/>
                        </a:rPr>
                        <m:t>𝜒</m:t>
                      </m:r>
                      <m:r>
                        <a:rPr lang="el-GR" sz="1600" b="0" i="1" smtClean="0">
                          <a:latin typeface="Cambria Math" panose="02040503050406030204" pitchFamily="18" charset="0"/>
                        </a:rPr>
                        <m:t>= </m:t>
                      </m:r>
                      <m:f>
                        <m:fPr>
                          <m:ctrlPr>
                            <a:rPr lang="el-GR" sz="1600" b="0" i="1" smtClean="0">
                              <a:latin typeface="Cambria Math" panose="02040503050406030204" pitchFamily="18" charset="0"/>
                            </a:rPr>
                          </m:ctrlPr>
                        </m:fPr>
                        <m:num>
                          <m:r>
                            <a:rPr lang="el-GR" sz="1600" b="0" i="1" smtClean="0">
                              <a:latin typeface="Cambria Math" panose="02040503050406030204" pitchFamily="18" charset="0"/>
                            </a:rPr>
                            <m:t>1+</m:t>
                          </m:r>
                          <m:r>
                            <a:rPr lang="en-US" sz="1600" b="0" i="1" smtClean="0">
                              <a:latin typeface="Cambria Math" panose="02040503050406030204" pitchFamily="18" charset="0"/>
                            </a:rPr>
                            <m:t>|</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num>
                        <m:den>
                          <m:r>
                            <a:rPr lang="el-GR" sz="1600" b="0" i="1" smtClean="0">
                              <a:latin typeface="Cambria Math" panose="02040503050406030204" pitchFamily="18" charset="0"/>
                            </a:rPr>
                            <m:t>1−|</m:t>
                          </m:r>
                          <m:r>
                            <a:rPr lang="en-US" sz="1600" b="0" i="1" smtClean="0">
                              <a:latin typeface="Cambria Math" panose="02040503050406030204" pitchFamily="18" charset="0"/>
                            </a:rPr>
                            <m:t>𝑐𝑜𝑠</m:t>
                          </m:r>
                          <m:sSup>
                            <m:sSupPr>
                              <m:ctrlPr>
                                <a:rPr lang="el-GR" sz="1600" b="0" i="1" smtClean="0">
                                  <a:latin typeface="Cambria Math" panose="02040503050406030204" pitchFamily="18" charset="0"/>
                                </a:rPr>
                              </m:ctrlPr>
                            </m:sSupPr>
                            <m:e>
                              <m:r>
                                <a:rPr lang="el-GR" sz="1600" b="0" i="1" smtClean="0">
                                  <a:latin typeface="Cambria Math" panose="02040503050406030204" pitchFamily="18" charset="0"/>
                                </a:rPr>
                                <m:t>𝜃</m:t>
                              </m:r>
                            </m:e>
                            <m:sup>
                              <m:r>
                                <a:rPr lang="el-GR" sz="1600" b="0" i="1" smtClean="0">
                                  <a:latin typeface="Cambria Math" panose="02040503050406030204" pitchFamily="18" charset="0"/>
                                </a:rPr>
                                <m:t>∗</m:t>
                              </m:r>
                            </m:sup>
                          </m:sSup>
                          <m:r>
                            <a:rPr lang="el-GR" sz="1600" b="0" i="1" smtClean="0">
                              <a:latin typeface="Cambria Math" panose="02040503050406030204" pitchFamily="18" charset="0"/>
                            </a:rPr>
                            <m:t>|</m:t>
                          </m:r>
                        </m:den>
                      </m:f>
                    </m:oMath>
                  </m:oMathPara>
                </a14:m>
                <a:endParaRPr lang="en-US" sz="1600" dirty="0"/>
              </a:p>
              <a:p>
                <a:pPr lvl="1"/>
                <a:r>
                  <a:rPr lang="en-US" sz="1600" dirty="0"/>
                  <a:t>	</a:t>
                </a:r>
              </a:p>
            </p:txBody>
          </p:sp>
        </mc:Choice>
        <mc:Fallback xmlns="">
          <p:sp>
            <p:nvSpPr>
              <p:cNvPr id="6" name="TextBox 5">
                <a:extLst>
                  <a:ext uri="{FF2B5EF4-FFF2-40B4-BE49-F238E27FC236}">
                    <a16:creationId xmlns:a16="http://schemas.microsoft.com/office/drawing/2014/main" id="{59205DDD-0312-2745-961D-CBF014D1E19E}"/>
                  </a:ext>
                </a:extLst>
              </p:cNvPr>
              <p:cNvSpPr txBox="1">
                <a:spLocks noRot="1" noChangeAspect="1" noMove="1" noResize="1" noEditPoints="1" noAdjustHandles="1" noChangeArrowheads="1" noChangeShapeType="1" noTextEdit="1"/>
              </p:cNvSpPr>
              <p:nvPr/>
            </p:nvSpPr>
            <p:spPr>
              <a:xfrm>
                <a:off x="406503" y="899333"/>
                <a:ext cx="11378993" cy="5059334"/>
              </a:xfrm>
              <a:prstGeom prst="rect">
                <a:avLst/>
              </a:prstGeom>
              <a:blipFill>
                <a:blip r:embed="rId2"/>
                <a:stretch>
                  <a:fillRect l="-335" t="-503"/>
                </a:stretch>
              </a:blipFill>
            </p:spPr>
            <p:txBody>
              <a:bodyPr/>
              <a:lstStyle/>
              <a:p>
                <a:r>
                  <a:rPr lang="en-GR">
                    <a:noFill/>
                  </a:rPr>
                  <a:t> </a:t>
                </a:r>
              </a:p>
            </p:txBody>
          </p:sp>
        </mc:Fallback>
      </mc:AlternateContent>
    </p:spTree>
    <p:extLst>
      <p:ext uri="{BB962C8B-B14F-4D97-AF65-F5344CB8AC3E}">
        <p14:creationId xmlns:p14="http://schemas.microsoft.com/office/powerpoint/2010/main" val="83530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13</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a:t>
            </a:r>
          </a:p>
        </p:txBody>
      </p:sp>
      <p:sp>
        <p:nvSpPr>
          <p:cNvPr id="12" name="TextBox 11">
            <a:extLst>
              <a:ext uri="{FF2B5EF4-FFF2-40B4-BE49-F238E27FC236}">
                <a16:creationId xmlns:a16="http://schemas.microsoft.com/office/drawing/2014/main" id="{4E027993-A817-804C-8415-7C528DD8D3FD}"/>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6" name="TextBox 15">
            <a:extLst>
              <a:ext uri="{FF2B5EF4-FFF2-40B4-BE49-F238E27FC236}">
                <a16:creationId xmlns:a16="http://schemas.microsoft.com/office/drawing/2014/main" id="{A9FD729C-1627-C143-860D-6322999BAD8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19" name="TextBox 18">
            <a:extLst>
              <a:ext uri="{FF2B5EF4-FFF2-40B4-BE49-F238E27FC236}">
                <a16:creationId xmlns:a16="http://schemas.microsoft.com/office/drawing/2014/main" id="{1EED3E5A-D0F2-2346-992F-658B33C1AD62}"/>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pic>
        <p:nvPicPr>
          <p:cNvPr id="21" name="Picture 20">
            <a:extLst>
              <a:ext uri="{FF2B5EF4-FFF2-40B4-BE49-F238E27FC236}">
                <a16:creationId xmlns:a16="http://schemas.microsoft.com/office/drawing/2014/main" id="{5A41E0CC-9D5E-344A-A471-7940DCF55547}"/>
              </a:ext>
            </a:extLst>
          </p:cNvPr>
          <p:cNvPicPr>
            <a:picLocks noChangeAspect="1"/>
          </p:cNvPicPr>
          <p:nvPr/>
        </p:nvPicPr>
        <p:blipFill>
          <a:blip r:embed="rId2"/>
          <a:stretch>
            <a:fillRect/>
          </a:stretch>
        </p:blipFill>
        <p:spPr>
          <a:xfrm rot="5400000">
            <a:off x="2187204" y="-136855"/>
            <a:ext cx="2997962" cy="4176522"/>
          </a:xfrm>
          <a:prstGeom prst="rect">
            <a:avLst/>
          </a:prstGeom>
        </p:spPr>
      </p:pic>
      <p:pic>
        <p:nvPicPr>
          <p:cNvPr id="23" name="Picture 22">
            <a:extLst>
              <a:ext uri="{FF2B5EF4-FFF2-40B4-BE49-F238E27FC236}">
                <a16:creationId xmlns:a16="http://schemas.microsoft.com/office/drawing/2014/main" id="{A0D6B5FF-AB06-D941-843E-D50F5A5A690D}"/>
              </a:ext>
            </a:extLst>
          </p:cNvPr>
          <p:cNvPicPr>
            <a:picLocks noChangeAspect="1"/>
          </p:cNvPicPr>
          <p:nvPr/>
        </p:nvPicPr>
        <p:blipFill>
          <a:blip r:embed="rId3"/>
          <a:stretch>
            <a:fillRect/>
          </a:stretch>
        </p:blipFill>
        <p:spPr>
          <a:xfrm rot="5400000">
            <a:off x="2187204" y="2859963"/>
            <a:ext cx="2997962" cy="4176522"/>
          </a:xfrm>
          <a:prstGeom prst="rect">
            <a:avLst/>
          </a:prstGeom>
        </p:spPr>
      </p:pic>
      <p:pic>
        <p:nvPicPr>
          <p:cNvPr id="25" name="Picture 24">
            <a:extLst>
              <a:ext uri="{FF2B5EF4-FFF2-40B4-BE49-F238E27FC236}">
                <a16:creationId xmlns:a16="http://schemas.microsoft.com/office/drawing/2014/main" id="{DCE6EF97-A7AC-F346-9A96-2B13B46E1360}"/>
              </a:ext>
            </a:extLst>
          </p:cNvPr>
          <p:cNvPicPr>
            <a:picLocks noChangeAspect="1"/>
          </p:cNvPicPr>
          <p:nvPr/>
        </p:nvPicPr>
        <p:blipFill>
          <a:blip r:embed="rId4"/>
          <a:stretch>
            <a:fillRect/>
          </a:stretch>
        </p:blipFill>
        <p:spPr>
          <a:xfrm rot="5400000">
            <a:off x="6582919" y="-122332"/>
            <a:ext cx="2997962" cy="4176522"/>
          </a:xfrm>
          <a:prstGeom prst="rect">
            <a:avLst/>
          </a:prstGeom>
        </p:spPr>
      </p:pic>
      <p:pic>
        <p:nvPicPr>
          <p:cNvPr id="26" name="Picture 25">
            <a:extLst>
              <a:ext uri="{FF2B5EF4-FFF2-40B4-BE49-F238E27FC236}">
                <a16:creationId xmlns:a16="http://schemas.microsoft.com/office/drawing/2014/main" id="{A8D35A3F-5C1D-044C-A534-830A486F9231}"/>
              </a:ext>
            </a:extLst>
          </p:cNvPr>
          <p:cNvPicPr>
            <a:picLocks noChangeAspect="1"/>
          </p:cNvPicPr>
          <p:nvPr/>
        </p:nvPicPr>
        <p:blipFill>
          <a:blip r:embed="rId5"/>
          <a:stretch>
            <a:fillRect/>
          </a:stretch>
        </p:blipFill>
        <p:spPr>
          <a:xfrm>
            <a:off x="6212833" y="3463766"/>
            <a:ext cx="4176521" cy="3169296"/>
          </a:xfrm>
          <a:prstGeom prst="rect">
            <a:avLst/>
          </a:prstGeom>
        </p:spPr>
      </p:pic>
    </p:spTree>
    <p:extLst>
      <p:ext uri="{BB962C8B-B14F-4D97-AF65-F5344CB8AC3E}">
        <p14:creationId xmlns:p14="http://schemas.microsoft.com/office/powerpoint/2010/main" val="4192480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vs B2G-16-015 </a:t>
            </a:r>
            <a:r>
              <a:rPr lang="en-GB" sz="2800" u="sng" dirty="0" err="1">
                <a:solidFill>
                  <a:schemeClr val="tx1"/>
                </a:solidFill>
              </a:rPr>
              <a:t>Mz</a:t>
            </a:r>
            <a:r>
              <a:rPr lang="en-GB" sz="2800" u="sng" dirty="0">
                <a:solidFill>
                  <a:schemeClr val="tx1"/>
                </a:solidFill>
              </a:rPr>
              <a:t>=2TeV, w 10%</a:t>
            </a:r>
          </a:p>
        </p:txBody>
      </p:sp>
      <p:pic>
        <p:nvPicPr>
          <p:cNvPr id="6" name="Picture 5">
            <a:extLst>
              <a:ext uri="{FF2B5EF4-FFF2-40B4-BE49-F238E27FC236}">
                <a16:creationId xmlns:a16="http://schemas.microsoft.com/office/drawing/2014/main" id="{01C8AFB0-B13E-A949-9A73-32F2656DE246}"/>
              </a:ext>
            </a:extLst>
          </p:cNvPr>
          <p:cNvPicPr>
            <a:picLocks noChangeAspect="1"/>
          </p:cNvPicPr>
          <p:nvPr/>
        </p:nvPicPr>
        <p:blipFill>
          <a:blip r:embed="rId2"/>
          <a:stretch>
            <a:fillRect/>
          </a:stretch>
        </p:blipFill>
        <p:spPr>
          <a:xfrm rot="5400000">
            <a:off x="2171125" y="-122332"/>
            <a:ext cx="2997962" cy="4176522"/>
          </a:xfrm>
          <a:prstGeom prst="rect">
            <a:avLst/>
          </a:prstGeom>
        </p:spPr>
      </p:pic>
      <p:pic>
        <p:nvPicPr>
          <p:cNvPr id="9" name="Picture 8">
            <a:extLst>
              <a:ext uri="{FF2B5EF4-FFF2-40B4-BE49-F238E27FC236}">
                <a16:creationId xmlns:a16="http://schemas.microsoft.com/office/drawing/2014/main" id="{2A82D135-E59F-0240-A23C-A50777DC9934}"/>
              </a:ext>
            </a:extLst>
          </p:cNvPr>
          <p:cNvPicPr>
            <a:picLocks noChangeAspect="1"/>
          </p:cNvPicPr>
          <p:nvPr/>
        </p:nvPicPr>
        <p:blipFill>
          <a:blip r:embed="rId3"/>
          <a:stretch>
            <a:fillRect/>
          </a:stretch>
        </p:blipFill>
        <p:spPr>
          <a:xfrm rot="5400000">
            <a:off x="2171125" y="2874087"/>
            <a:ext cx="2997962" cy="4176522"/>
          </a:xfrm>
          <a:prstGeom prst="rect">
            <a:avLst/>
          </a:prstGeom>
        </p:spPr>
      </p:pic>
      <p:pic>
        <p:nvPicPr>
          <p:cNvPr id="13" name="Picture 12">
            <a:extLst>
              <a:ext uri="{FF2B5EF4-FFF2-40B4-BE49-F238E27FC236}">
                <a16:creationId xmlns:a16="http://schemas.microsoft.com/office/drawing/2014/main" id="{A952E306-70B7-A847-9C82-1E4D239CA812}"/>
              </a:ext>
            </a:extLst>
          </p:cNvPr>
          <p:cNvPicPr>
            <a:picLocks noChangeAspect="1"/>
          </p:cNvPicPr>
          <p:nvPr/>
        </p:nvPicPr>
        <p:blipFill>
          <a:blip r:embed="rId4"/>
          <a:stretch>
            <a:fillRect/>
          </a:stretch>
        </p:blipFill>
        <p:spPr>
          <a:xfrm rot="5400000">
            <a:off x="6569382" y="-124647"/>
            <a:ext cx="2997962" cy="4176522"/>
          </a:xfrm>
          <a:prstGeom prst="rect">
            <a:avLst/>
          </a:prstGeom>
        </p:spPr>
      </p:pic>
      <p:sp>
        <p:nvSpPr>
          <p:cNvPr id="17" name="TextBox 16">
            <a:extLst>
              <a:ext uri="{FF2B5EF4-FFF2-40B4-BE49-F238E27FC236}">
                <a16:creationId xmlns:a16="http://schemas.microsoft.com/office/drawing/2014/main" id="{64151F6E-DB34-DC4A-A2A9-D4EEE16437FB}"/>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CA6E5A76-16F7-ED4E-A5FF-66C394736CC9}"/>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887D51D8-5C42-2D46-BE62-37454A59B74E}"/>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1870561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15</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3491" y="-26870"/>
            <a:ext cx="10520413" cy="481238"/>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solidFill>
                  <a:schemeClr val="tx1"/>
                </a:solidFill>
              </a:rPr>
              <a:t>Stack Distributions </a:t>
            </a:r>
            <a:r>
              <a:rPr lang="en-GB" sz="2800" u="sng" dirty="0" err="1">
                <a:solidFill>
                  <a:schemeClr val="tx1"/>
                </a:solidFill>
              </a:rPr>
              <a:t>Mz</a:t>
            </a:r>
            <a:r>
              <a:rPr lang="en-GB" sz="2800" u="sng" dirty="0">
                <a:solidFill>
                  <a:schemeClr val="tx1"/>
                </a:solidFill>
              </a:rPr>
              <a:t> = 2.5TeV, w 1%</a:t>
            </a:r>
          </a:p>
        </p:txBody>
      </p:sp>
      <p:pic>
        <p:nvPicPr>
          <p:cNvPr id="6" name="Picture 5">
            <a:extLst>
              <a:ext uri="{FF2B5EF4-FFF2-40B4-BE49-F238E27FC236}">
                <a16:creationId xmlns:a16="http://schemas.microsoft.com/office/drawing/2014/main" id="{6558C855-7FC4-6145-9EB4-CEEB85324622}"/>
              </a:ext>
            </a:extLst>
          </p:cNvPr>
          <p:cNvPicPr>
            <a:picLocks noChangeAspect="1"/>
          </p:cNvPicPr>
          <p:nvPr/>
        </p:nvPicPr>
        <p:blipFill>
          <a:blip r:embed="rId2"/>
          <a:stretch>
            <a:fillRect/>
          </a:stretch>
        </p:blipFill>
        <p:spPr>
          <a:xfrm rot="5400000">
            <a:off x="2307747" y="-160809"/>
            <a:ext cx="2997962" cy="4176522"/>
          </a:xfrm>
          <a:prstGeom prst="rect">
            <a:avLst/>
          </a:prstGeom>
        </p:spPr>
      </p:pic>
      <p:pic>
        <p:nvPicPr>
          <p:cNvPr id="9" name="Picture 8">
            <a:extLst>
              <a:ext uri="{FF2B5EF4-FFF2-40B4-BE49-F238E27FC236}">
                <a16:creationId xmlns:a16="http://schemas.microsoft.com/office/drawing/2014/main" id="{AF1C6F6F-7858-2645-AEEE-9504E4F0B78F}"/>
              </a:ext>
            </a:extLst>
          </p:cNvPr>
          <p:cNvPicPr>
            <a:picLocks noChangeAspect="1"/>
          </p:cNvPicPr>
          <p:nvPr/>
        </p:nvPicPr>
        <p:blipFill>
          <a:blip r:embed="rId3"/>
          <a:stretch>
            <a:fillRect/>
          </a:stretch>
        </p:blipFill>
        <p:spPr>
          <a:xfrm rot="5400000">
            <a:off x="2307747" y="2837153"/>
            <a:ext cx="2997962" cy="4176522"/>
          </a:xfrm>
          <a:prstGeom prst="rect">
            <a:avLst/>
          </a:prstGeom>
        </p:spPr>
      </p:pic>
      <p:pic>
        <p:nvPicPr>
          <p:cNvPr id="13" name="Picture 12">
            <a:extLst>
              <a:ext uri="{FF2B5EF4-FFF2-40B4-BE49-F238E27FC236}">
                <a16:creationId xmlns:a16="http://schemas.microsoft.com/office/drawing/2014/main" id="{42EBFB5E-B7CF-5942-AFAB-C879D958D4A3}"/>
              </a:ext>
            </a:extLst>
          </p:cNvPr>
          <p:cNvPicPr>
            <a:picLocks noChangeAspect="1"/>
          </p:cNvPicPr>
          <p:nvPr/>
        </p:nvPicPr>
        <p:blipFill>
          <a:blip r:embed="rId4"/>
          <a:stretch>
            <a:fillRect/>
          </a:stretch>
        </p:blipFill>
        <p:spPr>
          <a:xfrm rot="5400000">
            <a:off x="6802112" y="-122332"/>
            <a:ext cx="2997962" cy="4176522"/>
          </a:xfrm>
          <a:prstGeom prst="rect">
            <a:avLst/>
          </a:prstGeom>
        </p:spPr>
      </p:pic>
      <p:sp>
        <p:nvSpPr>
          <p:cNvPr id="17" name="TextBox 16">
            <a:extLst>
              <a:ext uri="{FF2B5EF4-FFF2-40B4-BE49-F238E27FC236}">
                <a16:creationId xmlns:a16="http://schemas.microsoft.com/office/drawing/2014/main" id="{0090FBC5-48A9-394E-960E-08A0526BBD87}"/>
              </a:ext>
            </a:extLst>
          </p:cNvPr>
          <p:cNvSpPr txBox="1"/>
          <p:nvPr/>
        </p:nvSpPr>
        <p:spPr>
          <a:xfrm>
            <a:off x="0" y="1781263"/>
            <a:ext cx="1349115" cy="369332"/>
          </a:xfrm>
          <a:prstGeom prst="rect">
            <a:avLst/>
          </a:prstGeom>
          <a:noFill/>
        </p:spPr>
        <p:txBody>
          <a:bodyPr wrap="square" rtlCol="0">
            <a:spAutoFit/>
          </a:bodyPr>
          <a:lstStyle/>
          <a:p>
            <a:pPr algn="ctr"/>
            <a:r>
              <a:rPr lang="en-GR" dirty="0">
                <a:solidFill>
                  <a:srgbClr val="00B0F0"/>
                </a:solidFill>
              </a:rPr>
              <a:t>2016</a:t>
            </a:r>
          </a:p>
        </p:txBody>
      </p:sp>
      <p:sp>
        <p:nvSpPr>
          <p:cNvPr id="18" name="TextBox 17">
            <a:extLst>
              <a:ext uri="{FF2B5EF4-FFF2-40B4-BE49-F238E27FC236}">
                <a16:creationId xmlns:a16="http://schemas.microsoft.com/office/drawing/2014/main" id="{DB1385CF-6E01-F746-8F80-8A4E634BCAFA}"/>
              </a:ext>
            </a:extLst>
          </p:cNvPr>
          <p:cNvSpPr txBox="1"/>
          <p:nvPr/>
        </p:nvSpPr>
        <p:spPr>
          <a:xfrm>
            <a:off x="0" y="4948223"/>
            <a:ext cx="1349115" cy="369332"/>
          </a:xfrm>
          <a:prstGeom prst="rect">
            <a:avLst/>
          </a:prstGeom>
          <a:noFill/>
        </p:spPr>
        <p:txBody>
          <a:bodyPr wrap="square" rtlCol="0">
            <a:spAutoFit/>
          </a:bodyPr>
          <a:lstStyle/>
          <a:p>
            <a:pPr algn="ctr"/>
            <a:r>
              <a:rPr lang="en-GR" dirty="0">
                <a:solidFill>
                  <a:srgbClr val="FF0000"/>
                </a:solidFill>
              </a:rPr>
              <a:t>2017</a:t>
            </a:r>
          </a:p>
        </p:txBody>
      </p:sp>
      <p:sp>
        <p:nvSpPr>
          <p:cNvPr id="20" name="TextBox 19">
            <a:extLst>
              <a:ext uri="{FF2B5EF4-FFF2-40B4-BE49-F238E27FC236}">
                <a16:creationId xmlns:a16="http://schemas.microsoft.com/office/drawing/2014/main" id="{00951628-1E4A-7C4E-8119-79E705A87E9A}"/>
              </a:ext>
            </a:extLst>
          </p:cNvPr>
          <p:cNvSpPr txBox="1"/>
          <p:nvPr/>
        </p:nvSpPr>
        <p:spPr>
          <a:xfrm>
            <a:off x="10389354" y="1671547"/>
            <a:ext cx="1349115" cy="369332"/>
          </a:xfrm>
          <a:prstGeom prst="rect">
            <a:avLst/>
          </a:prstGeom>
          <a:noFill/>
        </p:spPr>
        <p:txBody>
          <a:bodyPr wrap="square" rtlCol="0">
            <a:spAutoFit/>
          </a:bodyPr>
          <a:lstStyle/>
          <a:p>
            <a:pPr algn="ctr"/>
            <a:r>
              <a:rPr lang="en-GR" dirty="0">
                <a:solidFill>
                  <a:srgbClr val="00B050"/>
                </a:solidFill>
              </a:rPr>
              <a:t>2018</a:t>
            </a:r>
          </a:p>
        </p:txBody>
      </p:sp>
    </p:spTree>
    <p:extLst>
      <p:ext uri="{BB962C8B-B14F-4D97-AF65-F5344CB8AC3E}">
        <p14:creationId xmlns:p14="http://schemas.microsoft.com/office/powerpoint/2010/main" val="2559551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2</a:t>
            </a:fld>
            <a:endParaRPr lang="en-US" dirty="0"/>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5263364"/>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Significance plots:</a:t>
                </a:r>
              </a:p>
              <a:p>
                <a:pPr marL="742950" lvl="1" indent="-285750">
                  <a:buFont typeface="Arial" panose="020B0604020202020204" pitchFamily="34" charset="0"/>
                  <a:buChar char="•"/>
                </a:pPr>
                <a:r>
                  <a:rPr lang="en-US" dirty="0">
                    <a:sym typeface="Wingdings" pitchFamily="2" charset="2"/>
                  </a:rPr>
                  <a:t>1TeV – 2TeV </a:t>
                </a:r>
                <a:r>
                  <a:rPr lang="en-US" dirty="0" err="1">
                    <a:sym typeface="Wingdings" pitchFamily="2" charset="2"/>
                  </a:rPr>
                  <a:t>mJJ</a:t>
                </a:r>
                <a:r>
                  <a:rPr lang="en-US" dirty="0">
                    <a:sym typeface="Wingdings" pitchFamily="2" charset="2"/>
                  </a:rPr>
                  <a:t> Cut every 250GeV </a:t>
                </a:r>
              </a:p>
              <a:p>
                <a:pPr marL="742950" lvl="1" indent="-285750">
                  <a:buFont typeface="Arial" panose="020B0604020202020204" pitchFamily="34" charset="0"/>
                  <a:buChar char="•"/>
                </a:pPr>
                <a:r>
                  <a:rPr lang="en-US" dirty="0">
                    <a:sym typeface="Wingdings" pitchFamily="2" charset="2"/>
                  </a:rPr>
                  <a:t>Significance vs </a:t>
                </a:r>
                <a:r>
                  <a:rPr lang="en-US" dirty="0" err="1">
                    <a:sym typeface="Wingdings" pitchFamily="2" charset="2"/>
                  </a:rPr>
                  <a:t>mJJ</a:t>
                </a:r>
                <a:r>
                  <a:rPr lang="en-US" dirty="0">
                    <a:sym typeface="Wingdings" pitchFamily="2" charset="2"/>
                  </a:rPr>
                  <a:t> Cut for every </a:t>
                </a:r>
                <a:r>
                  <a:rPr lang="en-US" dirty="0" err="1">
                    <a:sym typeface="Wingdings" pitchFamily="2" charset="2"/>
                  </a:rPr>
                  <a:t>Zprime</a:t>
                </a:r>
                <a:r>
                  <a:rPr lang="en-US" dirty="0">
                    <a:sym typeface="Wingdings" pitchFamily="2" charset="2"/>
                  </a:rPr>
                  <a:t> mass, width pair </a:t>
                </a:r>
              </a:p>
              <a:p>
                <a:pPr marL="742950" lvl="1" indent="-285750">
                  <a:buFont typeface="Arial" panose="020B0604020202020204" pitchFamily="34" charset="0"/>
                  <a:buChar char="•"/>
                </a:pPr>
                <a:r>
                  <a:rPr lang="en-US" dirty="0">
                    <a:sym typeface="Wingdings" pitchFamily="2" charset="2"/>
                  </a:rPr>
                  <a:t>Full Run II (2016, 2017, 2018)</a:t>
                </a:r>
              </a:p>
              <a:p>
                <a:pPr marL="742950" lvl="1" indent="-285750">
                  <a:buFont typeface="Arial" panose="020B0604020202020204" pitchFamily="34" charset="0"/>
                  <a:buChar char="•"/>
                </a:pPr>
                <a:r>
                  <a:rPr lang="en-US" dirty="0">
                    <a:sym typeface="Wingdings" pitchFamily="2" charset="2"/>
                  </a:rPr>
                  <a:t>Search for the maximum significance for every </a:t>
                </a:r>
                <a:r>
                  <a:rPr lang="en-US" dirty="0" err="1">
                    <a:sym typeface="Wingdings" pitchFamily="2" charset="2"/>
                  </a:rPr>
                  <a:t>mJJ</a:t>
                </a:r>
                <a:r>
                  <a:rPr lang="en-US" dirty="0">
                    <a:sym typeface="Wingdings" pitchFamily="2" charset="2"/>
                  </a:rPr>
                  <a:t> Cut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14:m>
                  <m:oMath xmlns:m="http://schemas.openxmlformats.org/officeDocument/2006/math">
                    <m:r>
                      <a:rPr lang="en-US" b="0" i="1" smtClean="0">
                        <a:latin typeface="Cambria Math" panose="02040503050406030204" pitchFamily="18" charset="0"/>
                        <a:sym typeface="Wingdings" pitchFamily="2" charset="2"/>
                      </a:rPr>
                      <m:t>𝑆𝑖𝑔𝑛𝑖𝑓𝑖𝑐𝑎𝑛𝑐𝑒</m:t>
                    </m:r>
                    <m:r>
                      <a:rPr lang="en-US" b="0" i="1" smtClean="0">
                        <a:latin typeface="Cambria Math" panose="02040503050406030204" pitchFamily="18" charset="0"/>
                        <a:sym typeface="Wingdings" pitchFamily="2" charset="2"/>
                      </a:rPr>
                      <m:t>= </m:t>
                    </m:r>
                    <m:f>
                      <m:fPr>
                        <m:ctrlPr>
                          <a:rPr lang="en-US" b="0" i="1" smtClean="0">
                            <a:latin typeface="Cambria Math" panose="02040503050406030204" pitchFamily="18" charset="0"/>
                            <a:sym typeface="Wingdings" pitchFamily="2" charset="2"/>
                          </a:rPr>
                        </m:ctrlPr>
                      </m:fPr>
                      <m:num>
                        <m:r>
                          <a:rPr lang="en-US" b="0" i="1" smtClean="0">
                            <a:latin typeface="Cambria Math" panose="02040503050406030204" pitchFamily="18" charset="0"/>
                            <a:sym typeface="Wingdings" pitchFamily="2" charset="2"/>
                          </a:rPr>
                          <m:t>𝑆𝑖𝑔𝑛𝑎𝑙</m:t>
                        </m:r>
                      </m:num>
                      <m:den>
                        <m:rad>
                          <m:radPr>
                            <m:degHide m:val="on"/>
                            <m:ctrlPr>
                              <a:rPr lang="en-US" b="0" i="1" smtClean="0">
                                <a:latin typeface="Cambria Math" panose="02040503050406030204" pitchFamily="18" charset="0"/>
                                <a:sym typeface="Wingdings" pitchFamily="2" charset="2"/>
                              </a:rPr>
                            </m:ctrlPr>
                          </m:radPr>
                          <m:deg/>
                          <m:e>
                            <m:r>
                              <a:rPr lang="en-US" b="0" i="1" smtClean="0">
                                <a:latin typeface="Cambria Math" panose="02040503050406030204" pitchFamily="18" charset="0"/>
                                <a:sym typeface="Wingdings" pitchFamily="2" charset="2"/>
                              </a:rPr>
                              <m:t>𝑆𝑖𝑔𝑛𝑎𝑙</m:t>
                            </m:r>
                            <m:r>
                              <a:rPr lang="en-US" b="0" i="1" smtClean="0">
                                <a:latin typeface="Cambria Math" panose="02040503050406030204" pitchFamily="18" charset="0"/>
                                <a:sym typeface="Wingdings" pitchFamily="2" charset="2"/>
                              </a:rPr>
                              <m:t>+</m:t>
                            </m:r>
                            <m:r>
                              <a:rPr lang="en-US" b="0" i="1" smtClean="0">
                                <a:latin typeface="Cambria Math" panose="02040503050406030204" pitchFamily="18" charset="0"/>
                                <a:sym typeface="Wingdings" pitchFamily="2" charset="2"/>
                              </a:rPr>
                              <m:t>𝐵𝑎𝑐𝑘𝑔𝑟𝑜𝑢𝑛𝑑</m:t>
                            </m:r>
                            <m:r>
                              <a:rPr lang="en-US" b="0" i="1" smtClean="0">
                                <a:latin typeface="Cambria Math" panose="02040503050406030204" pitchFamily="18" charset="0"/>
                                <a:sym typeface="Wingdings" pitchFamily="2" charset="2"/>
                              </a:rPr>
                              <m:t> </m:t>
                            </m:r>
                          </m:e>
                        </m:rad>
                      </m:den>
                    </m:f>
                    <m:r>
                      <a:rPr lang="en-US" b="0" i="1" smtClean="0">
                        <a:latin typeface="Cambria Math" panose="02040503050406030204" pitchFamily="18" charset="0"/>
                        <a:sym typeface="Wingdings" pitchFamily="2" charset="2"/>
                      </a:rPr>
                      <m:t> </m:t>
                    </m:r>
                  </m:oMath>
                </a14:m>
                <a:r>
                  <a:rPr lang="en-US" dirty="0">
                    <a:sym typeface="Wingdings" pitchFamily="2" charset="2"/>
                  </a:rPr>
                  <a:t>, where signal is the </a:t>
                </a:r>
                <a:r>
                  <a:rPr lang="en-US" dirty="0" err="1">
                    <a:sym typeface="Wingdings" pitchFamily="2" charset="2"/>
                  </a:rPr>
                  <a:t>Zprime</a:t>
                </a:r>
                <a:r>
                  <a:rPr lang="en-US" dirty="0">
                    <a:sym typeface="Wingdings" pitchFamily="2" charset="2"/>
                  </a:rPr>
                  <a:t> events and </a:t>
                </a:r>
                <a:r>
                  <a:rPr lang="en-US" dirty="0" err="1">
                    <a:sym typeface="Wingdings" pitchFamily="2" charset="2"/>
                  </a:rPr>
                  <a:t>bkg</a:t>
                </a:r>
                <a:r>
                  <a:rPr lang="en-US" dirty="0">
                    <a:sym typeface="Wingdings" pitchFamily="2" charset="2"/>
                  </a:rPr>
                  <a:t>  ttbar, </a:t>
                </a:r>
                <a:r>
                  <a:rPr lang="en-US" dirty="0" err="1">
                    <a:sym typeface="Wingdings" pitchFamily="2" charset="2"/>
                  </a:rPr>
                  <a:t>qcd</a:t>
                </a:r>
                <a:r>
                  <a:rPr lang="en-US" dirty="0">
                    <a:sym typeface="Wingdings" pitchFamily="2" charset="2"/>
                  </a:rPr>
                  <a:t>, subdominant</a:t>
                </a:r>
              </a:p>
              <a:p>
                <a:pPr marL="285750" indent="-285750">
                  <a:buFont typeface="Arial" panose="020B0604020202020204" pitchFamily="34" charset="0"/>
                  <a:buChar char="•"/>
                </a:pPr>
                <a:endParaRPr lang="en-US" dirty="0">
                  <a:sym typeface="Wingdings" pitchFamily="2" charset="2"/>
                </a:endParaRPr>
              </a:p>
              <a:p>
                <a:pPr marL="285750" indent="-285750">
                  <a:buFont typeface="Arial" panose="020B0604020202020204" pitchFamily="34" charset="0"/>
                  <a:buChar char="•"/>
                </a:pPr>
                <a:r>
                  <a:rPr lang="en-US" dirty="0">
                    <a:sym typeface="Wingdings" pitchFamily="2" charset="2"/>
                  </a:rPr>
                  <a:t>In the regard of Expected limits for 2016 in this presentation you have:</a:t>
                </a:r>
              </a:p>
              <a:p>
                <a:pPr marL="742950" lvl="1" indent="-285750">
                  <a:buFont typeface="Arial" panose="020B0604020202020204" pitchFamily="34" charset="0"/>
                  <a:buChar char="•"/>
                </a:pPr>
                <a:r>
                  <a:rPr lang="en-US" dirty="0">
                    <a:sym typeface="Wingdings" pitchFamily="2" charset="2"/>
                  </a:rPr>
                  <a:t>Significance for 2000, 2500, 3000 and 4000 GeV Z’ masses (1% widths)  slide 3</a:t>
                </a:r>
              </a:p>
              <a:p>
                <a:pPr marL="742950" lvl="1" indent="-285750">
                  <a:buFont typeface="Arial" panose="020B0604020202020204" pitchFamily="34" charset="0"/>
                  <a:buChar char="•"/>
                </a:pPr>
                <a:r>
                  <a:rPr lang="en-US" dirty="0">
                    <a:sym typeface="Wingdings" pitchFamily="2" charset="2"/>
                  </a:rPr>
                  <a:t>Chi distribution asymptotic (Expected) limits vs </a:t>
                </a:r>
                <a:r>
                  <a:rPr lang="en-US" dirty="0" err="1">
                    <a:sym typeface="Wingdings" pitchFamily="2" charset="2"/>
                  </a:rPr>
                  <a:t>mJJCuts</a:t>
                </a:r>
                <a:r>
                  <a:rPr lang="en-US" dirty="0">
                    <a:sym typeface="Wingdings" pitchFamily="2" charset="2"/>
                  </a:rPr>
                  <a:t> [1000-1800]GeV  slide 4</a:t>
                </a:r>
              </a:p>
              <a:p>
                <a:pPr marL="742950" lvl="1" indent="-285750">
                  <a:buFont typeface="Arial" panose="020B0604020202020204" pitchFamily="34" charset="0"/>
                  <a:buChar char="•"/>
                </a:pPr>
                <a:r>
                  <a:rPr lang="en-US" dirty="0">
                    <a:sym typeface="Wingdings" pitchFamily="2" charset="2"/>
                  </a:rPr>
                  <a:t>Stacked chi (</a:t>
                </a:r>
                <a:r>
                  <a:rPr lang="el-GR" dirty="0">
                    <a:sym typeface="Wingdings" pitchFamily="2" charset="2"/>
                  </a:rPr>
                  <a:t>χ) </a:t>
                </a:r>
                <a:r>
                  <a:rPr lang="en-US" dirty="0">
                    <a:sym typeface="Wingdings" pitchFamily="2" charset="2"/>
                  </a:rPr>
                  <a:t>distributions for </a:t>
                </a:r>
                <a:r>
                  <a:rPr lang="el-GR" dirty="0">
                    <a:sym typeface="Wingdings" pitchFamily="2" charset="2"/>
                  </a:rPr>
                  <a:t>2016 </a:t>
                </a:r>
                <a:r>
                  <a:rPr lang="en-US" dirty="0">
                    <a:sym typeface="Wingdings" pitchFamily="2" charset="2"/>
                  </a:rPr>
                  <a:t>Z’ 1% widths for 1600 GeV </a:t>
                </a:r>
                <a:r>
                  <a:rPr lang="en-US" dirty="0" err="1">
                    <a:sym typeface="Wingdings" pitchFamily="2" charset="2"/>
                  </a:rPr>
                  <a:t>mJJCut</a:t>
                </a:r>
                <a:r>
                  <a:rPr lang="en-US" dirty="0">
                    <a:sym typeface="Wingdings" pitchFamily="2" charset="2"/>
                  </a:rPr>
                  <a:t>  slide 5</a:t>
                </a:r>
              </a:p>
              <a:p>
                <a:pPr marL="742950" lvl="1" indent="-285750">
                  <a:buFont typeface="Arial" panose="020B0604020202020204" pitchFamily="34" charset="0"/>
                  <a:buChar char="•"/>
                </a:pPr>
                <a:r>
                  <a:rPr lang="en-US" dirty="0">
                    <a:sym typeface="Wingdings" pitchFamily="2" charset="2"/>
                  </a:rPr>
                  <a:t>Sensitivity plots (shape comparison of stacks vs Z’) for chi </a:t>
                </a:r>
                <a:r>
                  <a:rPr lang="en-US" dirty="0" err="1">
                    <a:sym typeface="Wingdings" pitchFamily="2" charset="2"/>
                  </a:rPr>
                  <a:t>dist</a:t>
                </a:r>
                <a:r>
                  <a:rPr lang="en-US" dirty="0">
                    <a:sym typeface="Wingdings" pitchFamily="2" charset="2"/>
                  </a:rPr>
                  <a:t> for 1600 GeV </a:t>
                </a:r>
                <a:r>
                  <a:rPr lang="en-US" dirty="0" err="1">
                    <a:sym typeface="Wingdings" pitchFamily="2" charset="2"/>
                  </a:rPr>
                  <a:t>mJJCut</a:t>
                </a:r>
                <a:r>
                  <a:rPr lang="en-US" dirty="0">
                    <a:sym typeface="Wingdings" pitchFamily="2" charset="2"/>
                  </a:rPr>
                  <a:t>  </a:t>
                </a:r>
                <a:r>
                  <a:rPr lang="en-US">
                    <a:sym typeface="Wingdings" pitchFamily="2" charset="2"/>
                  </a:rPr>
                  <a:t>slide 7</a:t>
                </a:r>
                <a:endParaRPr lang="en-US" dirty="0">
                  <a:sym typeface="Wingdings" pitchFamily="2" charset="2"/>
                </a:endParaRPr>
              </a:p>
              <a:p>
                <a:pPr marL="742950" lvl="1" indent="-285750">
                  <a:buFont typeface="Arial" panose="020B0604020202020204" pitchFamily="34" charset="0"/>
                  <a:buChar char="•"/>
                </a:pPr>
                <a:endParaRPr lang="en-US" dirty="0">
                  <a:sym typeface="Wingdings" pitchFamily="2" charset="2"/>
                </a:endParaRPr>
              </a:p>
              <a:p>
                <a:endParaRPr lang="en-US" u="sng" dirty="0">
                  <a:sym typeface="Wingdings" pitchFamily="2" charset="2"/>
                </a:endParaRPr>
              </a:p>
            </p:txBody>
          </p:sp>
        </mc:Choice>
        <mc:Fallback>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5263364"/>
              </a:xfrm>
              <a:prstGeom prst="rect">
                <a:avLst/>
              </a:prstGeom>
              <a:blipFill>
                <a:blip r:embed="rId2"/>
                <a:stretch>
                  <a:fillRect l="-437"/>
                </a:stretch>
              </a:blipFill>
            </p:spPr>
            <p:txBody>
              <a:bodyPr/>
              <a:lstStyle/>
              <a:p>
                <a:r>
                  <a:rPr lang="en-GR">
                    <a:noFill/>
                  </a:rPr>
                  <a:t> </a:t>
                </a:r>
              </a:p>
            </p:txBody>
          </p:sp>
        </mc:Fallback>
      </mc:AlternateContent>
    </p:spTree>
    <p:extLst>
      <p:ext uri="{BB962C8B-B14F-4D97-AF65-F5344CB8AC3E}">
        <p14:creationId xmlns:p14="http://schemas.microsoft.com/office/powerpoint/2010/main" val="2290277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Significance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3</a:t>
            </a:fld>
            <a:endParaRPr lang="en-US" dirty="0"/>
          </a:p>
        </p:txBody>
      </p:sp>
      <p:pic>
        <p:nvPicPr>
          <p:cNvPr id="9" name="Picture 8">
            <a:extLst>
              <a:ext uri="{FF2B5EF4-FFF2-40B4-BE49-F238E27FC236}">
                <a16:creationId xmlns:a16="http://schemas.microsoft.com/office/drawing/2014/main" id="{3DB2D3DC-2F61-8446-B16A-0D9848126C50}"/>
              </a:ext>
            </a:extLst>
          </p:cNvPr>
          <p:cNvPicPr>
            <a:picLocks noChangeAspect="1"/>
          </p:cNvPicPr>
          <p:nvPr/>
        </p:nvPicPr>
        <p:blipFill>
          <a:blip r:embed="rId2"/>
          <a:stretch>
            <a:fillRect/>
          </a:stretch>
        </p:blipFill>
        <p:spPr>
          <a:xfrm rot="5400000">
            <a:off x="2377440" y="-62193"/>
            <a:ext cx="3116580" cy="4320540"/>
          </a:xfrm>
          <a:prstGeom prst="rect">
            <a:avLst/>
          </a:prstGeom>
        </p:spPr>
      </p:pic>
      <p:pic>
        <p:nvPicPr>
          <p:cNvPr id="13" name="Picture 12">
            <a:extLst>
              <a:ext uri="{FF2B5EF4-FFF2-40B4-BE49-F238E27FC236}">
                <a16:creationId xmlns:a16="http://schemas.microsoft.com/office/drawing/2014/main" id="{98EC406A-5735-2747-BA4C-8E5B5F411CAC}"/>
              </a:ext>
            </a:extLst>
          </p:cNvPr>
          <p:cNvPicPr>
            <a:picLocks noChangeAspect="1"/>
          </p:cNvPicPr>
          <p:nvPr/>
        </p:nvPicPr>
        <p:blipFill>
          <a:blip r:embed="rId3"/>
          <a:stretch>
            <a:fillRect/>
          </a:stretch>
        </p:blipFill>
        <p:spPr>
          <a:xfrm rot="5400000">
            <a:off x="6697980" y="-68183"/>
            <a:ext cx="3116580" cy="4320540"/>
          </a:xfrm>
          <a:prstGeom prst="rect">
            <a:avLst/>
          </a:prstGeom>
        </p:spPr>
      </p:pic>
      <p:pic>
        <p:nvPicPr>
          <p:cNvPr id="15" name="Picture 14">
            <a:extLst>
              <a:ext uri="{FF2B5EF4-FFF2-40B4-BE49-F238E27FC236}">
                <a16:creationId xmlns:a16="http://schemas.microsoft.com/office/drawing/2014/main" id="{2584C34A-AA76-E443-891C-F1B06BDB1FCD}"/>
              </a:ext>
            </a:extLst>
          </p:cNvPr>
          <p:cNvPicPr>
            <a:picLocks noChangeAspect="1"/>
          </p:cNvPicPr>
          <p:nvPr/>
        </p:nvPicPr>
        <p:blipFill>
          <a:blip r:embed="rId4"/>
          <a:stretch>
            <a:fillRect/>
          </a:stretch>
        </p:blipFill>
        <p:spPr>
          <a:xfrm rot="5400000">
            <a:off x="2377440" y="3054388"/>
            <a:ext cx="3116580" cy="4320540"/>
          </a:xfrm>
          <a:prstGeom prst="rect">
            <a:avLst/>
          </a:prstGeom>
        </p:spPr>
      </p:pic>
      <p:pic>
        <p:nvPicPr>
          <p:cNvPr id="17" name="Picture 16">
            <a:extLst>
              <a:ext uri="{FF2B5EF4-FFF2-40B4-BE49-F238E27FC236}">
                <a16:creationId xmlns:a16="http://schemas.microsoft.com/office/drawing/2014/main" id="{E7941DBF-979E-604A-B499-B42F0FE39209}"/>
              </a:ext>
            </a:extLst>
          </p:cNvPr>
          <p:cNvPicPr>
            <a:picLocks noChangeAspect="1"/>
          </p:cNvPicPr>
          <p:nvPr/>
        </p:nvPicPr>
        <p:blipFill>
          <a:blip r:embed="rId5"/>
          <a:stretch>
            <a:fillRect/>
          </a:stretch>
        </p:blipFill>
        <p:spPr>
          <a:xfrm rot="5400000">
            <a:off x="6697980" y="3054388"/>
            <a:ext cx="3116580" cy="4320540"/>
          </a:xfrm>
          <a:prstGeom prst="rect">
            <a:avLst/>
          </a:prstGeom>
        </p:spPr>
      </p:pic>
    </p:spTree>
    <p:extLst>
      <p:ext uri="{BB962C8B-B14F-4D97-AF65-F5344CB8AC3E}">
        <p14:creationId xmlns:p14="http://schemas.microsoft.com/office/powerpoint/2010/main" val="3973526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Expected Limit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4</a:t>
            </a:fld>
            <a:endParaRPr lang="en-US" dirty="0"/>
          </a:p>
        </p:txBody>
      </p:sp>
      <p:pic>
        <p:nvPicPr>
          <p:cNvPr id="4" name="Picture 3">
            <a:extLst>
              <a:ext uri="{FF2B5EF4-FFF2-40B4-BE49-F238E27FC236}">
                <a16:creationId xmlns:a16="http://schemas.microsoft.com/office/drawing/2014/main" id="{27A1DE85-1D20-6647-9056-41574F0F451A}"/>
              </a:ext>
            </a:extLst>
          </p:cNvPr>
          <p:cNvPicPr>
            <a:picLocks noChangeAspect="1"/>
          </p:cNvPicPr>
          <p:nvPr/>
        </p:nvPicPr>
        <p:blipFill>
          <a:blip r:embed="rId2"/>
          <a:stretch>
            <a:fillRect/>
          </a:stretch>
        </p:blipFill>
        <p:spPr>
          <a:xfrm rot="5400000">
            <a:off x="6402397" y="3073670"/>
            <a:ext cx="3064637" cy="4248531"/>
          </a:xfrm>
          <a:prstGeom prst="rect">
            <a:avLst/>
          </a:prstGeom>
        </p:spPr>
      </p:pic>
      <p:pic>
        <p:nvPicPr>
          <p:cNvPr id="6" name="Picture 5">
            <a:extLst>
              <a:ext uri="{FF2B5EF4-FFF2-40B4-BE49-F238E27FC236}">
                <a16:creationId xmlns:a16="http://schemas.microsoft.com/office/drawing/2014/main" id="{D6B9A65F-EF18-1640-B8C8-E272090EF70D}"/>
              </a:ext>
            </a:extLst>
          </p:cNvPr>
          <p:cNvPicPr>
            <a:picLocks noChangeAspect="1"/>
          </p:cNvPicPr>
          <p:nvPr/>
        </p:nvPicPr>
        <p:blipFill>
          <a:blip r:embed="rId3"/>
          <a:stretch>
            <a:fillRect/>
          </a:stretch>
        </p:blipFill>
        <p:spPr>
          <a:xfrm rot="5400000">
            <a:off x="2153866" y="3073672"/>
            <a:ext cx="3064637" cy="4248531"/>
          </a:xfrm>
          <a:prstGeom prst="rect">
            <a:avLst/>
          </a:prstGeom>
        </p:spPr>
      </p:pic>
      <p:pic>
        <p:nvPicPr>
          <p:cNvPr id="8" name="Picture 7">
            <a:extLst>
              <a:ext uri="{FF2B5EF4-FFF2-40B4-BE49-F238E27FC236}">
                <a16:creationId xmlns:a16="http://schemas.microsoft.com/office/drawing/2014/main" id="{54DC1739-B269-364A-BBA4-B27428EC94A7}"/>
              </a:ext>
            </a:extLst>
          </p:cNvPr>
          <p:cNvPicPr>
            <a:picLocks noChangeAspect="1"/>
          </p:cNvPicPr>
          <p:nvPr/>
        </p:nvPicPr>
        <p:blipFill>
          <a:blip r:embed="rId4"/>
          <a:stretch>
            <a:fillRect/>
          </a:stretch>
        </p:blipFill>
        <p:spPr>
          <a:xfrm rot="5400000">
            <a:off x="6402396" y="9034"/>
            <a:ext cx="3064637" cy="4248531"/>
          </a:xfrm>
          <a:prstGeom prst="rect">
            <a:avLst/>
          </a:prstGeom>
        </p:spPr>
      </p:pic>
      <p:pic>
        <p:nvPicPr>
          <p:cNvPr id="14" name="Picture 13">
            <a:extLst>
              <a:ext uri="{FF2B5EF4-FFF2-40B4-BE49-F238E27FC236}">
                <a16:creationId xmlns:a16="http://schemas.microsoft.com/office/drawing/2014/main" id="{210D13CD-7FB0-424A-B643-8C77E29DD386}"/>
              </a:ext>
            </a:extLst>
          </p:cNvPr>
          <p:cNvPicPr>
            <a:picLocks noChangeAspect="1"/>
          </p:cNvPicPr>
          <p:nvPr/>
        </p:nvPicPr>
        <p:blipFill>
          <a:blip r:embed="rId5"/>
          <a:stretch>
            <a:fillRect/>
          </a:stretch>
        </p:blipFill>
        <p:spPr>
          <a:xfrm rot="5400000">
            <a:off x="2153866" y="9035"/>
            <a:ext cx="3064637" cy="4248531"/>
          </a:xfrm>
          <a:prstGeom prst="rect">
            <a:avLst/>
          </a:prstGeom>
        </p:spPr>
      </p:pic>
    </p:spTree>
    <p:extLst>
      <p:ext uri="{BB962C8B-B14F-4D97-AF65-F5344CB8AC3E}">
        <p14:creationId xmlns:p14="http://schemas.microsoft.com/office/powerpoint/2010/main" val="3519865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5</a:t>
            </a:fld>
            <a:endParaRPr lang="en-US" dirty="0"/>
          </a:p>
        </p:txBody>
      </p:sp>
      <p:pic>
        <p:nvPicPr>
          <p:cNvPr id="18" name="Picture 17">
            <a:extLst>
              <a:ext uri="{FF2B5EF4-FFF2-40B4-BE49-F238E27FC236}">
                <a16:creationId xmlns:a16="http://schemas.microsoft.com/office/drawing/2014/main" id="{A0506D3E-95F3-2340-934C-BBB08FCEC87B}"/>
              </a:ext>
            </a:extLst>
          </p:cNvPr>
          <p:cNvPicPr>
            <a:picLocks noChangeAspect="1"/>
          </p:cNvPicPr>
          <p:nvPr/>
        </p:nvPicPr>
        <p:blipFill>
          <a:blip r:embed="rId2"/>
          <a:stretch>
            <a:fillRect/>
          </a:stretch>
        </p:blipFill>
        <p:spPr>
          <a:xfrm rot="5400000">
            <a:off x="2757971" y="12999"/>
            <a:ext cx="3049651" cy="4248531"/>
          </a:xfrm>
          <a:prstGeom prst="rect">
            <a:avLst/>
          </a:prstGeom>
        </p:spPr>
      </p:pic>
      <p:pic>
        <p:nvPicPr>
          <p:cNvPr id="20" name="Picture 19">
            <a:extLst>
              <a:ext uri="{FF2B5EF4-FFF2-40B4-BE49-F238E27FC236}">
                <a16:creationId xmlns:a16="http://schemas.microsoft.com/office/drawing/2014/main" id="{192FA61F-FD78-AC49-9199-6296C38CF0DA}"/>
              </a:ext>
            </a:extLst>
          </p:cNvPr>
          <p:cNvPicPr>
            <a:picLocks noChangeAspect="1"/>
          </p:cNvPicPr>
          <p:nvPr/>
        </p:nvPicPr>
        <p:blipFill>
          <a:blip r:embed="rId3"/>
          <a:stretch>
            <a:fillRect/>
          </a:stretch>
        </p:blipFill>
        <p:spPr>
          <a:xfrm rot="5400000">
            <a:off x="7006502" y="12999"/>
            <a:ext cx="3049651" cy="4248531"/>
          </a:xfrm>
          <a:prstGeom prst="rect">
            <a:avLst/>
          </a:prstGeom>
        </p:spPr>
      </p:pic>
      <p:pic>
        <p:nvPicPr>
          <p:cNvPr id="22" name="Picture 21">
            <a:extLst>
              <a:ext uri="{FF2B5EF4-FFF2-40B4-BE49-F238E27FC236}">
                <a16:creationId xmlns:a16="http://schemas.microsoft.com/office/drawing/2014/main" id="{51D9B081-03F9-A247-9C75-EA2DA2150403}"/>
              </a:ext>
            </a:extLst>
          </p:cNvPr>
          <p:cNvPicPr>
            <a:picLocks noChangeAspect="1"/>
          </p:cNvPicPr>
          <p:nvPr/>
        </p:nvPicPr>
        <p:blipFill>
          <a:blip r:embed="rId4"/>
          <a:stretch>
            <a:fillRect/>
          </a:stretch>
        </p:blipFill>
        <p:spPr>
          <a:xfrm rot="5400000">
            <a:off x="2757972" y="3053216"/>
            <a:ext cx="3049651" cy="4248531"/>
          </a:xfrm>
          <a:prstGeom prst="rect">
            <a:avLst/>
          </a:prstGeom>
        </p:spPr>
      </p:pic>
      <p:pic>
        <p:nvPicPr>
          <p:cNvPr id="24" name="Picture 23">
            <a:extLst>
              <a:ext uri="{FF2B5EF4-FFF2-40B4-BE49-F238E27FC236}">
                <a16:creationId xmlns:a16="http://schemas.microsoft.com/office/drawing/2014/main" id="{2E8E3EC4-7261-C242-A338-C84F66D67D66}"/>
              </a:ext>
            </a:extLst>
          </p:cNvPr>
          <p:cNvPicPr>
            <a:picLocks noChangeAspect="1"/>
          </p:cNvPicPr>
          <p:nvPr/>
        </p:nvPicPr>
        <p:blipFill>
          <a:blip r:embed="rId5"/>
          <a:stretch>
            <a:fillRect/>
          </a:stretch>
        </p:blipFill>
        <p:spPr>
          <a:xfrm rot="5400000">
            <a:off x="7006502" y="3053215"/>
            <a:ext cx="3049651" cy="4248531"/>
          </a:xfrm>
          <a:prstGeom prst="rect">
            <a:avLst/>
          </a:prstGeom>
        </p:spPr>
      </p:pic>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2971329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Stack Plots 2016, width 1% (Z’ hist incorporated in Stack)</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6</a:t>
            </a:fld>
            <a:endParaRPr lang="en-US" dirty="0"/>
          </a:p>
        </p:txBody>
      </p:sp>
      <p:sp>
        <p:nvSpPr>
          <p:cNvPr id="25" name="TextBox 24">
            <a:extLst>
              <a:ext uri="{FF2B5EF4-FFF2-40B4-BE49-F238E27FC236}">
                <a16:creationId xmlns:a16="http://schemas.microsoft.com/office/drawing/2014/main" id="{1F97B861-9703-9049-9D02-F3618FE78EBB}"/>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26" name="TextBox 25">
            <a:extLst>
              <a:ext uri="{FF2B5EF4-FFF2-40B4-BE49-F238E27FC236}">
                <a16:creationId xmlns:a16="http://schemas.microsoft.com/office/drawing/2014/main" id="{3B65C78B-A134-A144-A8AA-CA7323969148}"/>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28" name="TextBox 27">
            <a:extLst>
              <a:ext uri="{FF2B5EF4-FFF2-40B4-BE49-F238E27FC236}">
                <a16:creationId xmlns:a16="http://schemas.microsoft.com/office/drawing/2014/main" id="{9DE87F7A-E748-0F4E-AD0F-50A4F637155E}"/>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29" name="TextBox 28">
            <a:extLst>
              <a:ext uri="{FF2B5EF4-FFF2-40B4-BE49-F238E27FC236}">
                <a16:creationId xmlns:a16="http://schemas.microsoft.com/office/drawing/2014/main" id="{2A2EA3B1-15FF-EC49-9028-484D94B946AE}"/>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pic>
        <p:nvPicPr>
          <p:cNvPr id="4" name="Picture 3">
            <a:extLst>
              <a:ext uri="{FF2B5EF4-FFF2-40B4-BE49-F238E27FC236}">
                <a16:creationId xmlns:a16="http://schemas.microsoft.com/office/drawing/2014/main" id="{9DECB843-4BED-2B43-BB1E-E38A43D3E471}"/>
              </a:ext>
            </a:extLst>
          </p:cNvPr>
          <p:cNvPicPr>
            <a:picLocks noChangeAspect="1"/>
          </p:cNvPicPr>
          <p:nvPr/>
        </p:nvPicPr>
        <p:blipFill>
          <a:blip r:embed="rId2"/>
          <a:stretch>
            <a:fillRect/>
          </a:stretch>
        </p:blipFill>
        <p:spPr>
          <a:xfrm rot="5400000">
            <a:off x="2446909" y="1542"/>
            <a:ext cx="3049651" cy="4248531"/>
          </a:xfrm>
          <a:prstGeom prst="rect">
            <a:avLst/>
          </a:prstGeom>
        </p:spPr>
      </p:pic>
      <p:pic>
        <p:nvPicPr>
          <p:cNvPr id="6" name="Picture 5">
            <a:extLst>
              <a:ext uri="{FF2B5EF4-FFF2-40B4-BE49-F238E27FC236}">
                <a16:creationId xmlns:a16="http://schemas.microsoft.com/office/drawing/2014/main" id="{DC3A3663-E9A1-6D42-A089-77BF478E92ED}"/>
              </a:ext>
            </a:extLst>
          </p:cNvPr>
          <p:cNvPicPr>
            <a:picLocks noChangeAspect="1"/>
          </p:cNvPicPr>
          <p:nvPr/>
        </p:nvPicPr>
        <p:blipFill>
          <a:blip r:embed="rId3"/>
          <a:stretch>
            <a:fillRect/>
          </a:stretch>
        </p:blipFill>
        <p:spPr>
          <a:xfrm rot="5400000">
            <a:off x="6695440" y="1542"/>
            <a:ext cx="3049651" cy="4248531"/>
          </a:xfrm>
          <a:prstGeom prst="rect">
            <a:avLst/>
          </a:prstGeom>
        </p:spPr>
      </p:pic>
      <p:pic>
        <p:nvPicPr>
          <p:cNvPr id="8" name="Picture 7">
            <a:extLst>
              <a:ext uri="{FF2B5EF4-FFF2-40B4-BE49-F238E27FC236}">
                <a16:creationId xmlns:a16="http://schemas.microsoft.com/office/drawing/2014/main" id="{B99F8853-748F-934D-8FED-4395425A40B0}"/>
              </a:ext>
            </a:extLst>
          </p:cNvPr>
          <p:cNvPicPr>
            <a:picLocks noChangeAspect="1"/>
          </p:cNvPicPr>
          <p:nvPr/>
        </p:nvPicPr>
        <p:blipFill>
          <a:blip r:embed="rId4"/>
          <a:stretch>
            <a:fillRect/>
          </a:stretch>
        </p:blipFill>
        <p:spPr>
          <a:xfrm rot="5400000">
            <a:off x="2446909" y="3053214"/>
            <a:ext cx="3049651" cy="4248531"/>
          </a:xfrm>
          <a:prstGeom prst="rect">
            <a:avLst/>
          </a:prstGeom>
        </p:spPr>
      </p:pic>
      <p:pic>
        <p:nvPicPr>
          <p:cNvPr id="10" name="Picture 9">
            <a:extLst>
              <a:ext uri="{FF2B5EF4-FFF2-40B4-BE49-F238E27FC236}">
                <a16:creationId xmlns:a16="http://schemas.microsoft.com/office/drawing/2014/main" id="{BA344F10-55C8-A94B-9757-5E6F65633E08}"/>
              </a:ext>
            </a:extLst>
          </p:cNvPr>
          <p:cNvPicPr>
            <a:picLocks noChangeAspect="1"/>
          </p:cNvPicPr>
          <p:nvPr/>
        </p:nvPicPr>
        <p:blipFill>
          <a:blip r:embed="rId5"/>
          <a:stretch>
            <a:fillRect/>
          </a:stretch>
        </p:blipFill>
        <p:spPr>
          <a:xfrm rot="5400000">
            <a:off x="6695440" y="3053214"/>
            <a:ext cx="3049651" cy="4248531"/>
          </a:xfrm>
          <a:prstGeom prst="rect">
            <a:avLst/>
          </a:prstGeom>
        </p:spPr>
      </p:pic>
    </p:spTree>
    <p:extLst>
      <p:ext uri="{BB962C8B-B14F-4D97-AF65-F5344CB8AC3E}">
        <p14:creationId xmlns:p14="http://schemas.microsoft.com/office/powerpoint/2010/main" val="227484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Sensitivity Plots 2016, width 1%</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7</a:t>
            </a:fld>
            <a:endParaRPr lang="en-US" dirty="0"/>
          </a:p>
        </p:txBody>
      </p:sp>
      <p:pic>
        <p:nvPicPr>
          <p:cNvPr id="4" name="Picture 3">
            <a:extLst>
              <a:ext uri="{FF2B5EF4-FFF2-40B4-BE49-F238E27FC236}">
                <a16:creationId xmlns:a16="http://schemas.microsoft.com/office/drawing/2014/main" id="{57EEA810-6DE2-F347-B020-91E0D6253AAF}"/>
              </a:ext>
            </a:extLst>
          </p:cNvPr>
          <p:cNvPicPr>
            <a:picLocks noChangeAspect="1"/>
          </p:cNvPicPr>
          <p:nvPr/>
        </p:nvPicPr>
        <p:blipFill>
          <a:blip r:embed="rId2"/>
          <a:stretch>
            <a:fillRect/>
          </a:stretch>
        </p:blipFill>
        <p:spPr>
          <a:xfrm rot="5400000">
            <a:off x="2381951" y="1542"/>
            <a:ext cx="3049651" cy="4248531"/>
          </a:xfrm>
          <a:prstGeom prst="rect">
            <a:avLst/>
          </a:prstGeom>
        </p:spPr>
      </p:pic>
      <p:pic>
        <p:nvPicPr>
          <p:cNvPr id="6" name="Picture 5">
            <a:extLst>
              <a:ext uri="{FF2B5EF4-FFF2-40B4-BE49-F238E27FC236}">
                <a16:creationId xmlns:a16="http://schemas.microsoft.com/office/drawing/2014/main" id="{CBCDC2C8-9130-6545-8501-1EEF4AA83C2D}"/>
              </a:ext>
            </a:extLst>
          </p:cNvPr>
          <p:cNvPicPr>
            <a:picLocks noChangeAspect="1"/>
          </p:cNvPicPr>
          <p:nvPr/>
        </p:nvPicPr>
        <p:blipFill>
          <a:blip r:embed="rId3"/>
          <a:stretch>
            <a:fillRect/>
          </a:stretch>
        </p:blipFill>
        <p:spPr>
          <a:xfrm rot="5400000">
            <a:off x="6695440" y="1540"/>
            <a:ext cx="3049651" cy="4248531"/>
          </a:xfrm>
          <a:prstGeom prst="rect">
            <a:avLst/>
          </a:prstGeom>
        </p:spPr>
      </p:pic>
      <p:pic>
        <p:nvPicPr>
          <p:cNvPr id="8" name="Picture 7">
            <a:extLst>
              <a:ext uri="{FF2B5EF4-FFF2-40B4-BE49-F238E27FC236}">
                <a16:creationId xmlns:a16="http://schemas.microsoft.com/office/drawing/2014/main" id="{AC7F94D1-AB3C-EE4E-AFD0-310C722C5D52}"/>
              </a:ext>
            </a:extLst>
          </p:cNvPr>
          <p:cNvPicPr>
            <a:picLocks noChangeAspect="1"/>
          </p:cNvPicPr>
          <p:nvPr/>
        </p:nvPicPr>
        <p:blipFill>
          <a:blip r:embed="rId4"/>
          <a:stretch>
            <a:fillRect/>
          </a:stretch>
        </p:blipFill>
        <p:spPr>
          <a:xfrm rot="5400000">
            <a:off x="2381950" y="3051193"/>
            <a:ext cx="3049651" cy="4248531"/>
          </a:xfrm>
          <a:prstGeom prst="rect">
            <a:avLst/>
          </a:prstGeom>
        </p:spPr>
      </p:pic>
      <p:pic>
        <p:nvPicPr>
          <p:cNvPr id="10" name="Picture 9">
            <a:extLst>
              <a:ext uri="{FF2B5EF4-FFF2-40B4-BE49-F238E27FC236}">
                <a16:creationId xmlns:a16="http://schemas.microsoft.com/office/drawing/2014/main" id="{35942DDF-3842-D849-AFAB-07DC2376B63F}"/>
              </a:ext>
            </a:extLst>
          </p:cNvPr>
          <p:cNvPicPr>
            <a:picLocks noChangeAspect="1"/>
          </p:cNvPicPr>
          <p:nvPr/>
        </p:nvPicPr>
        <p:blipFill>
          <a:blip r:embed="rId5"/>
          <a:stretch>
            <a:fillRect/>
          </a:stretch>
        </p:blipFill>
        <p:spPr>
          <a:xfrm rot="5400000">
            <a:off x="6630481" y="3051192"/>
            <a:ext cx="3049651" cy="4248531"/>
          </a:xfrm>
          <a:prstGeom prst="rect">
            <a:avLst/>
          </a:prstGeom>
        </p:spPr>
      </p:pic>
      <p:sp>
        <p:nvSpPr>
          <p:cNvPr id="13" name="TextBox 12">
            <a:extLst>
              <a:ext uri="{FF2B5EF4-FFF2-40B4-BE49-F238E27FC236}">
                <a16:creationId xmlns:a16="http://schemas.microsoft.com/office/drawing/2014/main" id="{6A8CE5B1-399E-254D-B55F-B826DA0039E9}"/>
              </a:ext>
            </a:extLst>
          </p:cNvPr>
          <p:cNvSpPr txBox="1"/>
          <p:nvPr/>
        </p:nvSpPr>
        <p:spPr>
          <a:xfrm>
            <a:off x="598714" y="1757486"/>
            <a:ext cx="1164771" cy="369332"/>
          </a:xfrm>
          <a:prstGeom prst="rect">
            <a:avLst/>
          </a:prstGeom>
          <a:noFill/>
        </p:spPr>
        <p:txBody>
          <a:bodyPr wrap="square" rtlCol="0">
            <a:spAutoFit/>
          </a:bodyPr>
          <a:lstStyle/>
          <a:p>
            <a:pPr algn="ctr"/>
            <a:r>
              <a:rPr lang="en-GR" dirty="0"/>
              <a:t>M: 2TeV</a:t>
            </a:r>
          </a:p>
        </p:txBody>
      </p:sp>
      <p:sp>
        <p:nvSpPr>
          <p:cNvPr id="14" name="TextBox 13">
            <a:extLst>
              <a:ext uri="{FF2B5EF4-FFF2-40B4-BE49-F238E27FC236}">
                <a16:creationId xmlns:a16="http://schemas.microsoft.com/office/drawing/2014/main" id="{73C0ED4D-6E4A-DC4A-AD53-18584E103939}"/>
              </a:ext>
            </a:extLst>
          </p:cNvPr>
          <p:cNvSpPr txBox="1"/>
          <p:nvPr/>
        </p:nvSpPr>
        <p:spPr>
          <a:xfrm>
            <a:off x="598714" y="4992814"/>
            <a:ext cx="1164771" cy="369332"/>
          </a:xfrm>
          <a:prstGeom prst="rect">
            <a:avLst/>
          </a:prstGeom>
          <a:noFill/>
        </p:spPr>
        <p:txBody>
          <a:bodyPr wrap="square" rtlCol="0">
            <a:spAutoFit/>
          </a:bodyPr>
          <a:lstStyle/>
          <a:p>
            <a:pPr algn="ctr"/>
            <a:r>
              <a:rPr lang="en-GR" dirty="0"/>
              <a:t>M: 3TeV</a:t>
            </a:r>
          </a:p>
        </p:txBody>
      </p:sp>
      <p:sp>
        <p:nvSpPr>
          <p:cNvPr id="15" name="TextBox 14">
            <a:extLst>
              <a:ext uri="{FF2B5EF4-FFF2-40B4-BE49-F238E27FC236}">
                <a16:creationId xmlns:a16="http://schemas.microsoft.com/office/drawing/2014/main" id="{B045289B-0FA3-D44B-A8A2-12E0894A27C5}"/>
              </a:ext>
            </a:extLst>
          </p:cNvPr>
          <p:cNvSpPr txBox="1"/>
          <p:nvPr/>
        </p:nvSpPr>
        <p:spPr>
          <a:xfrm>
            <a:off x="10703292" y="1757486"/>
            <a:ext cx="1164771" cy="369332"/>
          </a:xfrm>
          <a:prstGeom prst="rect">
            <a:avLst/>
          </a:prstGeom>
          <a:noFill/>
        </p:spPr>
        <p:txBody>
          <a:bodyPr wrap="square" rtlCol="0">
            <a:spAutoFit/>
          </a:bodyPr>
          <a:lstStyle/>
          <a:p>
            <a:pPr algn="ctr"/>
            <a:r>
              <a:rPr lang="en-GR" dirty="0"/>
              <a:t>M: 2.5TeV</a:t>
            </a:r>
          </a:p>
        </p:txBody>
      </p:sp>
      <p:sp>
        <p:nvSpPr>
          <p:cNvPr id="16" name="TextBox 15">
            <a:extLst>
              <a:ext uri="{FF2B5EF4-FFF2-40B4-BE49-F238E27FC236}">
                <a16:creationId xmlns:a16="http://schemas.microsoft.com/office/drawing/2014/main" id="{B2C9777F-2BAA-974E-BB23-173004ED9F22}"/>
              </a:ext>
            </a:extLst>
          </p:cNvPr>
          <p:cNvSpPr txBox="1"/>
          <p:nvPr/>
        </p:nvSpPr>
        <p:spPr>
          <a:xfrm>
            <a:off x="10703292" y="4992814"/>
            <a:ext cx="1164771" cy="369332"/>
          </a:xfrm>
          <a:prstGeom prst="rect">
            <a:avLst/>
          </a:prstGeom>
          <a:noFill/>
        </p:spPr>
        <p:txBody>
          <a:bodyPr wrap="square" rtlCol="0">
            <a:spAutoFit/>
          </a:bodyPr>
          <a:lstStyle/>
          <a:p>
            <a:pPr algn="ctr"/>
            <a:r>
              <a:rPr lang="en-GR" dirty="0"/>
              <a:t>M: 4TeV</a:t>
            </a:r>
          </a:p>
        </p:txBody>
      </p:sp>
    </p:spTree>
    <p:extLst>
      <p:ext uri="{BB962C8B-B14F-4D97-AF65-F5344CB8AC3E}">
        <p14:creationId xmlns:p14="http://schemas.microsoft.com/office/powerpoint/2010/main" val="3395764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8</a:t>
            </a:fld>
            <a:endParaRPr lang="en-US" dirty="0"/>
          </a:p>
        </p:txBody>
      </p:sp>
      <p:sp>
        <p:nvSpPr>
          <p:cNvPr id="7" name="Title 4">
            <a:extLst>
              <a:ext uri="{FF2B5EF4-FFF2-40B4-BE49-F238E27FC236}">
                <a16:creationId xmlns:a16="http://schemas.microsoft.com/office/drawing/2014/main" id="{17B766C6-A25E-7846-9053-B6684037C65A}"/>
              </a:ext>
            </a:extLst>
          </p:cNvPr>
          <p:cNvSpPr txBox="1">
            <a:spLocks/>
          </p:cNvSpPr>
          <p:nvPr/>
        </p:nvSpPr>
        <p:spPr>
          <a:xfrm>
            <a:off x="835793" y="2828018"/>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GB" sz="2800" u="sng" dirty="0"/>
              <a:t>BACKUP</a:t>
            </a:r>
          </a:p>
        </p:txBody>
      </p:sp>
    </p:spTree>
    <p:extLst>
      <p:ext uri="{BB962C8B-B14F-4D97-AF65-F5344CB8AC3E}">
        <p14:creationId xmlns:p14="http://schemas.microsoft.com/office/powerpoint/2010/main" val="1485357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ooter Placeholder 7">
            <a:extLst>
              <a:ext uri="{FF2B5EF4-FFF2-40B4-BE49-F238E27FC236}">
                <a16:creationId xmlns:a16="http://schemas.microsoft.com/office/drawing/2014/main" id="{59E26047-BD3C-504E-B955-20FE5C8AA1AA}"/>
              </a:ext>
            </a:extLst>
          </p:cNvPr>
          <p:cNvSpPr>
            <a:spLocks noGrp="1"/>
          </p:cNvSpPr>
          <p:nvPr>
            <p:ph type="ftr" sz="quarter" idx="11"/>
          </p:nvPr>
        </p:nvSpPr>
        <p:spPr>
          <a:xfrm>
            <a:off x="3686185" y="6459785"/>
            <a:ext cx="4822804" cy="365125"/>
          </a:xfrm>
        </p:spPr>
        <p:txBody>
          <a:bodyPr/>
          <a:lstStyle/>
          <a:p>
            <a:r>
              <a:rPr lang="fi-FI" dirty="0"/>
              <a:t>NTUA G. </a:t>
            </a:r>
            <a:r>
              <a:rPr lang="fi-FI" dirty="0" err="1"/>
              <a:t>Bakas</a:t>
            </a:r>
            <a:endParaRPr lang="en-US" dirty="0"/>
          </a:p>
        </p:txBody>
      </p:sp>
      <p:sp>
        <p:nvSpPr>
          <p:cNvPr id="12" name="Title 4">
            <a:extLst>
              <a:ext uri="{FF2B5EF4-FFF2-40B4-BE49-F238E27FC236}">
                <a16:creationId xmlns:a16="http://schemas.microsoft.com/office/drawing/2014/main" id="{CCE472BB-DFA4-B349-8F30-2673C528FF7C}"/>
              </a:ext>
            </a:extLst>
          </p:cNvPr>
          <p:cNvSpPr txBox="1">
            <a:spLocks/>
          </p:cNvSpPr>
          <p:nvPr/>
        </p:nvSpPr>
        <p:spPr>
          <a:xfrm>
            <a:off x="182879" y="0"/>
            <a:ext cx="10520413" cy="600982"/>
          </a:xfrm>
          <a:prstGeom prst="rect">
            <a:avLst/>
          </a:prstGeom>
        </p:spPr>
        <p:txBody>
          <a:bodyPr vert="horz" lIns="91440" tIns="45720" rIns="91440" bIns="45720" rtlCol="0" anchor="b">
            <a:no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GB" sz="3600" u="sng" dirty="0"/>
              <a:t>Summary</a:t>
            </a:r>
          </a:p>
        </p:txBody>
      </p:sp>
      <p:sp>
        <p:nvSpPr>
          <p:cNvPr id="2" name="Slide Number Placeholder 1">
            <a:extLst>
              <a:ext uri="{FF2B5EF4-FFF2-40B4-BE49-F238E27FC236}">
                <a16:creationId xmlns:a16="http://schemas.microsoft.com/office/drawing/2014/main" id="{AA422B14-CFD2-DA45-ABB4-F85273D6A99E}"/>
              </a:ext>
            </a:extLst>
          </p:cNvPr>
          <p:cNvSpPr>
            <a:spLocks noGrp="1"/>
          </p:cNvSpPr>
          <p:nvPr>
            <p:ph type="sldNum" sz="quarter" idx="12"/>
          </p:nvPr>
        </p:nvSpPr>
        <p:spPr/>
        <p:txBody>
          <a:bodyPr/>
          <a:lstStyle/>
          <a:p>
            <a:fld id="{4FAB73BC-B049-4115-A692-8D63A059BFB8}" type="slidenum">
              <a:rPr lang="en-US" smtClean="0"/>
              <a:pPr/>
              <a:t>9</a:t>
            </a:fld>
            <a:endParaRPr lang="en-US" dirty="0"/>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D9EB30D-1896-E544-947E-9F4F9A085C5F}"/>
                  </a:ext>
                </a:extLst>
              </p:cNvPr>
              <p:cNvSpPr txBox="1"/>
              <p:nvPr/>
            </p:nvSpPr>
            <p:spPr>
              <a:xfrm>
                <a:off x="182879" y="600982"/>
                <a:ext cx="11610109" cy="4816447"/>
              </a:xfrm>
              <a:prstGeom prst="rect">
                <a:avLst/>
              </a:prstGeom>
              <a:noFill/>
            </p:spPr>
            <p:txBody>
              <a:bodyPr wrap="square" rtlCol="0">
                <a:spAutoFit/>
              </a:bodyPr>
              <a:lstStyle/>
              <a:p>
                <a:endParaRPr lang="en-US" dirty="0">
                  <a:sym typeface="Wingdings" pitchFamily="2" charset="2"/>
                </a:endParaRPr>
              </a:p>
              <a:p>
                <a:r>
                  <a:rPr lang="en-US" u="sng" dirty="0">
                    <a:sym typeface="Wingdings" pitchFamily="2" charset="2"/>
                  </a:rPr>
                  <a:t>Angular Distributions, Z’ analysis:</a:t>
                </a:r>
              </a:p>
              <a:p>
                <a:pPr marL="342900" indent="-342900">
                  <a:buFont typeface="Arial" panose="020B0604020202020204" pitchFamily="34" charset="0"/>
                  <a:buChar char="•"/>
                </a:pPr>
                <a:r>
                  <a:rPr lang="en-US" dirty="0">
                    <a:sym typeface="Wingdings" pitchFamily="2" charset="2"/>
                  </a:rPr>
                  <a:t>New Signal Region:</a:t>
                </a:r>
              </a:p>
              <a:p>
                <a:pPr marL="800100" lvl="1" indent="-342900">
                  <a:buFont typeface="Arial" panose="020B0604020202020204" pitchFamily="34" charset="0"/>
                  <a:buChar char="•"/>
                </a:pPr>
                <a:r>
                  <a:rPr lang="en-US" dirty="0">
                    <a:sym typeface="Wingdings" pitchFamily="2" charset="2"/>
                  </a:rPr>
                  <a:t>SR</a:t>
                </a:r>
                <a:r>
                  <a:rPr lang="en-US" baseline="-25000" dirty="0">
                    <a:sym typeface="Wingdings" pitchFamily="2" charset="2"/>
                  </a:rPr>
                  <a:t>C </a:t>
                </a:r>
                <a:r>
                  <a:rPr lang="en-US" dirty="0">
                    <a:sym typeface="Wingdings" pitchFamily="2" charset="2"/>
                  </a:rPr>
                  <a:t>= SR + </a:t>
                </a:r>
                <a:r>
                  <a:rPr lang="en-US" dirty="0" err="1">
                    <a:sym typeface="Wingdings" pitchFamily="2" charset="2"/>
                  </a:rPr>
                  <a:t>mJJ</a:t>
                </a:r>
                <a:r>
                  <a:rPr lang="en-US" dirty="0">
                    <a:sym typeface="Wingdings" pitchFamily="2" charset="2"/>
                  </a:rPr>
                  <a:t> &gt; 1.5TeV</a:t>
                </a:r>
              </a:p>
              <a:p>
                <a:pPr marL="800100" lvl="1"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Stack histograms for SR</a:t>
                </a:r>
                <a:r>
                  <a:rPr lang="en-US" baseline="-25000" dirty="0">
                    <a:sym typeface="Wingdings" pitchFamily="2" charset="2"/>
                  </a:rPr>
                  <a:t>C</a:t>
                </a:r>
              </a:p>
              <a:p>
                <a:endParaRPr lang="en-US" dirty="0">
                  <a:sym typeface="Wingdings" pitchFamily="2" charset="2"/>
                </a:endParaRPr>
              </a:p>
              <a:p>
                <a:pPr marL="342900" indent="-342900">
                  <a:buFont typeface="Arial" panose="020B0604020202020204" pitchFamily="34" charset="0"/>
                  <a:buChar char="•"/>
                </a:pPr>
                <a:r>
                  <a:rPr lang="en-US" dirty="0">
                    <a:sym typeface="Wingdings" pitchFamily="2" charset="2"/>
                  </a:rPr>
                  <a:t>Asymptotic Limits (Brazilian plots) for 2016, 2017, 2018 </a:t>
                </a:r>
              </a:p>
              <a:p>
                <a:pPr marL="800100" lvl="1" indent="-342900">
                  <a:buFont typeface="Arial" panose="020B0604020202020204" pitchFamily="34" charset="0"/>
                  <a:buChar char="•"/>
                </a:pPr>
                <a:r>
                  <a:rPr lang="en-US" dirty="0">
                    <a:sym typeface="Wingdings" pitchFamily="2" charset="2"/>
                  </a:rPr>
                  <a:t>Total Cross section x BR </a:t>
                </a:r>
              </a:p>
              <a:p>
                <a:pPr marL="800100" lvl="1" indent="-342900">
                  <a:buFont typeface="Arial" panose="020B0604020202020204" pitchFamily="34" charset="0"/>
                  <a:buChar char="•"/>
                </a:pPr>
                <a:r>
                  <a:rPr lang="en-US" dirty="0">
                    <a:sym typeface="Wingdings" pitchFamily="2" charset="2"/>
                  </a:rPr>
                  <a:t>Total Cross section = </a:t>
                </a:r>
                <a14:m>
                  <m:oMath xmlns:m="http://schemas.openxmlformats.org/officeDocument/2006/math">
                    <m:nary>
                      <m:naryPr>
                        <m:chr m:val="∑"/>
                        <m:ctrlPr>
                          <a:rPr lang="en-US" i="1" smtClean="0">
                            <a:latin typeface="Cambria Math" panose="02040503050406030204" pitchFamily="18" charset="0"/>
                            <a:sym typeface="Wingdings" pitchFamily="2" charset="2"/>
                          </a:rPr>
                        </m:ctrlPr>
                      </m:naryPr>
                      <m:sub>
                        <m:r>
                          <m:rPr>
                            <m:brk m:alnAt="23"/>
                          </m:rPr>
                          <a:rPr lang="en-US" b="0" i="1" smtClean="0">
                            <a:latin typeface="Cambria Math" panose="02040503050406030204" pitchFamily="18" charset="0"/>
                            <a:sym typeface="Wingdings" pitchFamily="2" charset="2"/>
                          </a:rPr>
                          <m:t>𝑖</m:t>
                        </m:r>
                        <m:r>
                          <a:rPr lang="en-US" b="0" i="1" smtClean="0">
                            <a:latin typeface="Cambria Math" panose="02040503050406030204" pitchFamily="18" charset="0"/>
                            <a:sym typeface="Wingdings" pitchFamily="2" charset="2"/>
                          </a:rPr>
                          <m:t>=1</m:t>
                        </m:r>
                      </m:sub>
                      <m:sup>
                        <m:r>
                          <a:rPr lang="en-US" b="0" i="1" smtClean="0">
                            <a:latin typeface="Cambria Math" panose="02040503050406030204" pitchFamily="18" charset="0"/>
                            <a:sym typeface="Wingdings" pitchFamily="2" charset="2"/>
                          </a:rPr>
                          <m:t>𝑁</m:t>
                        </m:r>
                      </m:sup>
                      <m:e>
                        <m:sSub>
                          <m:sSubPr>
                            <m:ctrlPr>
                              <a:rPr lang="en-US" b="0" i="1" smtClean="0">
                                <a:latin typeface="Cambria Math" panose="02040503050406030204" pitchFamily="18" charset="0"/>
                                <a:sym typeface="Wingdings" pitchFamily="2" charset="2"/>
                              </a:rPr>
                            </m:ctrlPr>
                          </m:sSubPr>
                          <m:e>
                            <m:r>
                              <a:rPr lang="en-US" b="0" i="1" smtClean="0">
                                <a:latin typeface="Cambria Math" panose="02040503050406030204" pitchFamily="18" charset="0"/>
                                <a:sym typeface="Wingdings" pitchFamily="2" charset="2"/>
                              </a:rPr>
                              <m:t>𝑆</m:t>
                            </m:r>
                          </m:e>
                          <m:sub>
                            <m:r>
                              <a:rPr lang="en-US" b="0" i="1" smtClean="0">
                                <a:latin typeface="Cambria Math" panose="02040503050406030204" pitchFamily="18" charset="0"/>
                                <a:sym typeface="Wingdings" pitchFamily="2" charset="2"/>
                              </a:rPr>
                              <m:t>𝑖</m:t>
                            </m:r>
                          </m:sub>
                        </m:sSub>
                      </m:e>
                    </m:nary>
                    <m:r>
                      <a:rPr lang="en-US" b="0" i="1" smtClean="0">
                        <a:latin typeface="Cambria Math" panose="02040503050406030204" pitchFamily="18" charset="0"/>
                        <a:sym typeface="Wingdings" pitchFamily="2" charset="2"/>
                      </a:rPr>
                      <m:t>, </m:t>
                    </m:r>
                  </m:oMath>
                </a14:m>
                <a:r>
                  <a:rPr lang="en-US" dirty="0">
                    <a:sym typeface="Wingdings" pitchFamily="2" charset="2"/>
                  </a:rPr>
                  <a:t>where S</a:t>
                </a:r>
                <a:r>
                  <a:rPr lang="en-US" baseline="-25000" dirty="0">
                    <a:sym typeface="Wingdings" pitchFamily="2" charset="2"/>
                  </a:rPr>
                  <a:t>i</a:t>
                </a:r>
                <a:r>
                  <a:rPr lang="en-US" dirty="0">
                    <a:sym typeface="Wingdings" pitchFamily="2" charset="2"/>
                  </a:rPr>
                  <a:t> is the signal yield in the reconstructed level</a:t>
                </a:r>
              </a:p>
              <a:p>
                <a:pPr marL="342900" indent="-342900">
                  <a:buFont typeface="Arial" panose="020B0604020202020204" pitchFamily="34" charset="0"/>
                  <a:buChar char="•"/>
                </a:pPr>
                <a:endParaRPr lang="en-US" dirty="0">
                  <a:sym typeface="Wingdings" pitchFamily="2" charset="2"/>
                </a:endParaRPr>
              </a:p>
              <a:p>
                <a:pPr marL="342900" indent="-342900">
                  <a:buFont typeface="Arial" panose="020B0604020202020204" pitchFamily="34" charset="0"/>
                  <a:buChar char="•"/>
                </a:pPr>
                <a:r>
                  <a:rPr lang="el-GR" dirty="0">
                    <a:sym typeface="Wingdings" pitchFamily="2" charset="2"/>
                  </a:rPr>
                  <a:t>Χ </a:t>
                </a:r>
                <a:r>
                  <a:rPr lang="en-US" dirty="0">
                    <a:sym typeface="Wingdings" pitchFamily="2" charset="2"/>
                  </a:rPr>
                  <a:t>distributions show a different slope than the B2G-16-015</a:t>
                </a:r>
              </a:p>
              <a:p>
                <a:pPr marL="800100" lvl="1" indent="-342900">
                  <a:buFont typeface="Arial" panose="020B0604020202020204" pitchFamily="34" charset="0"/>
                  <a:buChar char="•"/>
                </a:pPr>
                <a:r>
                  <a:rPr lang="en-US" dirty="0">
                    <a:sym typeface="Wingdings" pitchFamily="2" charset="2"/>
                  </a:rPr>
                  <a:t>Recreated Brazilian plot using </a:t>
                </a:r>
                <a:r>
                  <a:rPr lang="en-US" dirty="0" err="1">
                    <a:sym typeface="Wingdings" pitchFamily="2" charset="2"/>
                  </a:rPr>
                  <a:t>mJJ</a:t>
                </a:r>
                <a:r>
                  <a:rPr lang="en-US" dirty="0">
                    <a:sym typeface="Wingdings" pitchFamily="2" charset="2"/>
                  </a:rPr>
                  <a:t> variable (only for 2016 and </a:t>
                </a:r>
                <a:r>
                  <a:rPr lang="en-US" dirty="0" err="1">
                    <a:sym typeface="Wingdings" pitchFamily="2" charset="2"/>
                  </a:rPr>
                  <a:t>Zprime</a:t>
                </a:r>
                <a:r>
                  <a:rPr lang="en-US" dirty="0">
                    <a:sym typeface="Wingdings" pitchFamily="2" charset="2"/>
                  </a:rPr>
                  <a:t> 1% width)</a:t>
                </a:r>
              </a:p>
              <a:p>
                <a:pPr marL="800100" lvl="1" indent="-342900">
                  <a:buFont typeface="Arial" panose="020B0604020202020204" pitchFamily="34" charset="0"/>
                  <a:buChar char="•"/>
                </a:pPr>
                <a:r>
                  <a:rPr lang="en-US" dirty="0">
                    <a:sym typeface="Wingdings" pitchFamily="2" charset="2"/>
                  </a:rPr>
                  <a:t> Tried to increase mass cut from 1.5 </a:t>
                </a:r>
                <a:r>
                  <a:rPr lang="en-US" dirty="0" err="1">
                    <a:sym typeface="Wingdings" pitchFamily="2" charset="2"/>
                  </a:rPr>
                  <a:t>TeV</a:t>
                </a:r>
                <a:r>
                  <a:rPr lang="en-US" dirty="0">
                    <a:sym typeface="Wingdings" pitchFamily="2" charset="2"/>
                  </a:rPr>
                  <a:t> to 2 </a:t>
                </a:r>
                <a:r>
                  <a:rPr lang="en-US" dirty="0" err="1">
                    <a:sym typeface="Wingdings" pitchFamily="2" charset="2"/>
                  </a:rPr>
                  <a:t>TeV</a:t>
                </a:r>
                <a:r>
                  <a:rPr lang="en-US" dirty="0">
                    <a:sym typeface="Wingdings" pitchFamily="2" charset="2"/>
                  </a:rPr>
                  <a:t> to improve </a:t>
                </a:r>
                <a:r>
                  <a:rPr lang="en-US" dirty="0" err="1">
                    <a:sym typeface="Wingdings" pitchFamily="2" charset="2"/>
                  </a:rPr>
                  <a:t>sensititvity</a:t>
                </a:r>
                <a:r>
                  <a:rPr lang="en-US" dirty="0">
                    <a:sym typeface="Wingdings" pitchFamily="2" charset="2"/>
                  </a:rPr>
                  <a:t>  not enough events coming from signal extraction</a:t>
                </a:r>
              </a:p>
              <a:p>
                <a:pPr marL="800100" lvl="1" indent="-342900">
                  <a:buFont typeface="Arial" panose="020B0604020202020204" pitchFamily="34" charset="0"/>
                  <a:buChar char="•"/>
                </a:pPr>
                <a:r>
                  <a:rPr lang="en-US" dirty="0">
                    <a:sym typeface="Wingdings" pitchFamily="2" charset="2"/>
                  </a:rPr>
                  <a:t>If I use ttbar MC (</a:t>
                </a:r>
                <a:r>
                  <a:rPr lang="el-GR" dirty="0">
                    <a:sym typeface="Wingdings" pitchFamily="2" charset="2"/>
                  </a:rPr>
                  <a:t>χ </a:t>
                </a:r>
                <a:r>
                  <a:rPr lang="en-US" dirty="0" err="1">
                    <a:sym typeface="Wingdings" pitchFamily="2" charset="2"/>
                  </a:rPr>
                  <a:t>dists</a:t>
                </a:r>
                <a:r>
                  <a:rPr lang="en-US" dirty="0">
                    <a:sym typeface="Wingdings" pitchFamily="2" charset="2"/>
                  </a:rPr>
                  <a:t>) as input, the shape is the same as with the 1.5 </a:t>
                </a:r>
                <a:r>
                  <a:rPr lang="en-US" dirty="0" err="1">
                    <a:sym typeface="Wingdings" pitchFamily="2" charset="2"/>
                  </a:rPr>
                  <a:t>TeV</a:t>
                </a:r>
                <a:r>
                  <a:rPr lang="en-US" dirty="0">
                    <a:sym typeface="Wingdings" pitchFamily="2" charset="2"/>
                  </a:rPr>
                  <a:t> cut</a:t>
                </a:r>
              </a:p>
              <a:p>
                <a:pPr marL="800100" lvl="1" indent="-342900">
                  <a:buFont typeface="Arial" panose="020B0604020202020204" pitchFamily="34" charset="0"/>
                  <a:buChar char="•"/>
                </a:pPr>
                <a:r>
                  <a:rPr lang="en-US" dirty="0">
                    <a:sym typeface="Wingdings" pitchFamily="2" charset="2"/>
                  </a:rPr>
                  <a:t>Maybe sliding mass cuts? For each Z’ use a different </a:t>
                </a:r>
                <a:r>
                  <a:rPr lang="en-US" dirty="0" err="1">
                    <a:sym typeface="Wingdings" pitchFamily="2" charset="2"/>
                  </a:rPr>
                  <a:t>mJJ</a:t>
                </a:r>
                <a:r>
                  <a:rPr lang="en-US" dirty="0">
                    <a:sym typeface="Wingdings" pitchFamily="2" charset="2"/>
                  </a:rPr>
                  <a:t> cut </a:t>
                </a:r>
              </a:p>
            </p:txBody>
          </p:sp>
        </mc:Choice>
        <mc:Fallback xmlns="">
          <p:sp>
            <p:nvSpPr>
              <p:cNvPr id="3" name="TextBox 2">
                <a:extLst>
                  <a:ext uri="{FF2B5EF4-FFF2-40B4-BE49-F238E27FC236}">
                    <a16:creationId xmlns:a16="http://schemas.microsoft.com/office/drawing/2014/main" id="{FD9EB30D-1896-E544-947E-9F4F9A085C5F}"/>
                  </a:ext>
                </a:extLst>
              </p:cNvPr>
              <p:cNvSpPr txBox="1">
                <a:spLocks noRot="1" noChangeAspect="1" noMove="1" noResize="1" noEditPoints="1" noAdjustHandles="1" noChangeArrowheads="1" noChangeShapeType="1" noTextEdit="1"/>
              </p:cNvSpPr>
              <p:nvPr/>
            </p:nvSpPr>
            <p:spPr>
              <a:xfrm>
                <a:off x="182879" y="600982"/>
                <a:ext cx="11610109" cy="4816447"/>
              </a:xfrm>
              <a:prstGeom prst="rect">
                <a:avLst/>
              </a:prstGeom>
              <a:blipFill>
                <a:blip r:embed="rId2"/>
                <a:stretch>
                  <a:fillRect l="-437" b="-1316"/>
                </a:stretch>
              </a:blipFill>
            </p:spPr>
            <p:txBody>
              <a:bodyPr/>
              <a:lstStyle/>
              <a:p>
                <a:r>
                  <a:rPr lang="en-GR">
                    <a:noFill/>
                  </a:rPr>
                  <a:t> </a:t>
                </a:r>
              </a:p>
            </p:txBody>
          </p:sp>
        </mc:Fallback>
      </mc:AlternateContent>
    </p:spTree>
    <p:extLst>
      <p:ext uri="{BB962C8B-B14F-4D97-AF65-F5344CB8AC3E}">
        <p14:creationId xmlns:p14="http://schemas.microsoft.com/office/powerpoint/2010/main" val="206483680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2E4181CF-410A-BC40-9151-6DF822766C89}"/>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P_Weekly_29November2019" id="{035D5E02-E12D-8947-A4CC-9EC1D8D24455}" vid="{CC6CB084-BB45-DB48-BDC6-E52E8517E9A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12086</TotalTime>
  <Words>922</Words>
  <Application>Microsoft Macintosh PowerPoint</Application>
  <PresentationFormat>Widescreen</PresentationFormat>
  <Paragraphs>164</Paragraphs>
  <Slides>15</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15</vt:i4>
      </vt:variant>
    </vt:vector>
  </HeadingPairs>
  <TitlesOfParts>
    <vt:vector size="21" baseType="lpstr">
      <vt:lpstr>Arial</vt:lpstr>
      <vt:lpstr>Calibri</vt:lpstr>
      <vt:lpstr>Calibri Light</vt:lpstr>
      <vt:lpstr>Cambria Math</vt:lpstr>
      <vt:lpstr>Retrospect</vt:lpstr>
      <vt:lpstr>Custom Design</vt:lpstr>
      <vt:lpstr> HEP NTUA  Weekly Report   18/1/2021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Weekly Report NTUA 29/11/2019</dc:title>
  <dc:creator>Microsoft Office User</dc:creator>
  <cp:lastModifiedBy>Microsoft Office User</cp:lastModifiedBy>
  <cp:revision>2265</cp:revision>
  <dcterms:created xsi:type="dcterms:W3CDTF">2019-11-29T10:22:58Z</dcterms:created>
  <dcterms:modified xsi:type="dcterms:W3CDTF">2021-01-18T14:48:27Z</dcterms:modified>
</cp:coreProperties>
</file>

<file path=docProps/thumbnail.jpeg>
</file>